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71" r:id="rId2"/>
    <p:sldId id="256" r:id="rId3"/>
    <p:sldId id="294" r:id="rId4"/>
    <p:sldId id="343" r:id="rId5"/>
    <p:sldId id="344" r:id="rId6"/>
    <p:sldId id="346" r:id="rId7"/>
    <p:sldId id="342" r:id="rId8"/>
    <p:sldId id="258" r:id="rId9"/>
    <p:sldId id="368" r:id="rId10"/>
    <p:sldId id="259" r:id="rId11"/>
    <p:sldId id="295" r:id="rId12"/>
    <p:sldId id="308" r:id="rId13"/>
    <p:sldId id="296" r:id="rId14"/>
    <p:sldId id="260" r:id="rId15"/>
    <p:sldId id="369" r:id="rId16"/>
    <p:sldId id="297" r:id="rId17"/>
    <p:sldId id="306" r:id="rId18"/>
    <p:sldId id="307" r:id="rId19"/>
    <p:sldId id="298" r:id="rId20"/>
    <p:sldId id="305" r:id="rId21"/>
    <p:sldId id="299" r:id="rId22"/>
    <p:sldId id="370" r:id="rId23"/>
    <p:sldId id="300" r:id="rId24"/>
    <p:sldId id="301" r:id="rId25"/>
    <p:sldId id="318" r:id="rId26"/>
    <p:sldId id="384" r:id="rId27"/>
    <p:sldId id="304" r:id="rId28"/>
    <p:sldId id="302" r:id="rId29"/>
    <p:sldId id="303" r:id="rId30"/>
    <p:sldId id="309" r:id="rId31"/>
    <p:sldId id="310" r:id="rId32"/>
    <p:sldId id="311" r:id="rId33"/>
    <p:sldId id="312" r:id="rId34"/>
    <p:sldId id="313" r:id="rId35"/>
    <p:sldId id="314" r:id="rId36"/>
    <p:sldId id="315" r:id="rId37"/>
    <p:sldId id="316" r:id="rId38"/>
    <p:sldId id="347" r:id="rId39"/>
    <p:sldId id="317" r:id="rId40"/>
    <p:sldId id="319" r:id="rId41"/>
    <p:sldId id="320" r:id="rId42"/>
    <p:sldId id="321" r:id="rId43"/>
    <p:sldId id="372" r:id="rId44"/>
    <p:sldId id="373" r:id="rId45"/>
    <p:sldId id="366" r:id="rId46"/>
    <p:sldId id="367" r:id="rId47"/>
    <p:sldId id="329" r:id="rId48"/>
    <p:sldId id="330" r:id="rId49"/>
    <p:sldId id="331" r:id="rId50"/>
    <p:sldId id="339" r:id="rId51"/>
    <p:sldId id="340" r:id="rId52"/>
    <p:sldId id="341" r:id="rId53"/>
    <p:sldId id="348" r:id="rId54"/>
    <p:sldId id="349" r:id="rId55"/>
    <p:sldId id="350" r:id="rId56"/>
    <p:sldId id="352" r:id="rId57"/>
    <p:sldId id="353" r:id="rId58"/>
    <p:sldId id="354" r:id="rId59"/>
    <p:sldId id="355" r:id="rId60"/>
    <p:sldId id="356" r:id="rId61"/>
    <p:sldId id="338" r:id="rId62"/>
    <p:sldId id="357" r:id="rId63"/>
    <p:sldId id="358" r:id="rId64"/>
    <p:sldId id="351" r:id="rId65"/>
    <p:sldId id="360" r:id="rId66"/>
    <p:sldId id="361" r:id="rId67"/>
    <p:sldId id="362" r:id="rId68"/>
    <p:sldId id="363" r:id="rId69"/>
    <p:sldId id="365" r:id="rId70"/>
    <p:sldId id="323" r:id="rId71"/>
    <p:sldId id="375" r:id="rId72"/>
    <p:sldId id="374" r:id="rId73"/>
    <p:sldId id="376" r:id="rId74"/>
    <p:sldId id="324" r:id="rId75"/>
    <p:sldId id="377" r:id="rId76"/>
    <p:sldId id="325" r:id="rId77"/>
    <p:sldId id="378" r:id="rId78"/>
    <p:sldId id="379" r:id="rId79"/>
    <p:sldId id="326" r:id="rId80"/>
    <p:sldId id="380" r:id="rId81"/>
    <p:sldId id="382" r:id="rId82"/>
    <p:sldId id="328" r:id="rId83"/>
    <p:sldId id="381" r:id="rId84"/>
    <p:sldId id="364" r:id="rId85"/>
    <p:sldId id="383" r:id="rId86"/>
    <p:sldId id="286" r:id="rId87"/>
    <p:sldId id="386" r:id="rId88"/>
    <p:sldId id="385" r:id="rId89"/>
    <p:sldId id="27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man" initials="A" lastIdx="1" clrIdx="0">
    <p:extLst>
      <p:ext uri="{19B8F6BF-5375-455C-9EA6-DF929625EA0E}">
        <p15:presenceInfo xmlns:p15="http://schemas.microsoft.com/office/powerpoint/2012/main" userId="e2da99d5d22124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2CC88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6369" autoAdjust="0"/>
  </p:normalViewPr>
  <p:slideViewPr>
    <p:cSldViewPr snapToGrid="0">
      <p:cViewPr varScale="1">
        <p:scale>
          <a:sx n="70" d="100"/>
          <a:sy n="70" d="100"/>
        </p:scale>
        <p:origin x="38" y="62"/>
      </p:cViewPr>
      <p:guideLst/>
    </p:cSldViewPr>
  </p:slideViewPr>
  <p:outlineViewPr>
    <p:cViewPr>
      <p:scale>
        <a:sx n="33" d="100"/>
        <a:sy n="33" d="100"/>
      </p:scale>
      <p:origin x="0" y="-24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13755-5C89-4DC9-A72B-76282B63FD2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57B049-AEE0-42ED-9B5D-C7739BC8B00B}">
      <dgm:prSet custT="1"/>
      <dgm:spPr/>
      <dgm:t>
        <a:bodyPr/>
        <a:lstStyle/>
        <a:p>
          <a:r>
            <a:rPr lang="en-US" sz="1800" b="0" i="0" dirty="0"/>
            <a:t>Integer (int):</a:t>
          </a:r>
          <a:endParaRPr lang="en-US" sz="1800" dirty="0"/>
        </a:p>
      </dgm:t>
    </dgm:pt>
    <dgm:pt modelId="{CA5603B7-5D40-42C4-B068-D8F690CCDAAC}" type="parTrans" cxnId="{5806C409-8C2E-4FDD-84C1-760A2EE65359}">
      <dgm:prSet/>
      <dgm:spPr/>
      <dgm:t>
        <a:bodyPr/>
        <a:lstStyle/>
        <a:p>
          <a:endParaRPr lang="en-US"/>
        </a:p>
      </dgm:t>
    </dgm:pt>
    <dgm:pt modelId="{E12FB244-BB09-4B99-B5CE-6CE4B7064F95}" type="sibTrans" cxnId="{5806C409-8C2E-4FDD-84C1-760A2EE65359}">
      <dgm:prSet/>
      <dgm:spPr/>
      <dgm:t>
        <a:bodyPr/>
        <a:lstStyle/>
        <a:p>
          <a:endParaRPr lang="en-US"/>
        </a:p>
      </dgm:t>
    </dgm:pt>
    <dgm:pt modelId="{E3C85A85-808C-4406-9CB1-83FBB66E2D7F}">
      <dgm:prSet custT="1"/>
      <dgm:spPr/>
      <dgm:t>
        <a:bodyPr/>
        <a:lstStyle/>
        <a:p>
          <a:pPr>
            <a:buFont typeface="+mj-lt"/>
            <a:buAutoNum type="arabicPeriod"/>
          </a:pPr>
          <a:r>
            <a:rPr lang="en-US" sz="1800" b="0" i="0" dirty="0"/>
            <a:t>Floating-Point (float):</a:t>
          </a:r>
        </a:p>
      </dgm:t>
    </dgm:pt>
    <dgm:pt modelId="{6EA73FC4-5BEE-4109-8785-AD0BF9A73EC9}" type="parTrans" cxnId="{503FF31A-8836-48AA-9FE0-299C02860296}">
      <dgm:prSet/>
      <dgm:spPr/>
      <dgm:t>
        <a:bodyPr/>
        <a:lstStyle/>
        <a:p>
          <a:endParaRPr lang="en-US"/>
        </a:p>
      </dgm:t>
    </dgm:pt>
    <dgm:pt modelId="{ADAC1076-BEC9-488E-834C-CAEADE2E542E}" type="sibTrans" cxnId="{503FF31A-8836-48AA-9FE0-299C02860296}">
      <dgm:prSet/>
      <dgm:spPr/>
      <dgm:t>
        <a:bodyPr/>
        <a:lstStyle/>
        <a:p>
          <a:endParaRPr lang="en-US"/>
        </a:p>
      </dgm:t>
    </dgm:pt>
    <dgm:pt modelId="{F3792090-A4B5-4B59-ADF8-4F60F374A941}">
      <dgm:prSet custT="1"/>
      <dgm:spPr/>
      <dgm:t>
        <a:bodyPr/>
        <a:lstStyle/>
        <a:p>
          <a:pPr>
            <a:buFont typeface="+mj-lt"/>
            <a:buAutoNum type="arabicPeriod"/>
          </a:pPr>
          <a:r>
            <a:rPr lang="en-US" sz="1800" b="0" i="0" dirty="0"/>
            <a:t>Character (char):</a:t>
          </a:r>
        </a:p>
      </dgm:t>
    </dgm:pt>
    <dgm:pt modelId="{9D2458FE-4286-4794-9F12-A04185A5350F}" type="parTrans" cxnId="{935F519C-551D-48A0-AFDE-A066BC3C1C38}">
      <dgm:prSet/>
      <dgm:spPr/>
      <dgm:t>
        <a:bodyPr/>
        <a:lstStyle/>
        <a:p>
          <a:endParaRPr lang="en-US"/>
        </a:p>
      </dgm:t>
    </dgm:pt>
    <dgm:pt modelId="{FA34ADD9-89FA-482F-B021-0B70DE4B05F8}" type="sibTrans" cxnId="{935F519C-551D-48A0-AFDE-A066BC3C1C38}">
      <dgm:prSet/>
      <dgm:spPr/>
      <dgm:t>
        <a:bodyPr/>
        <a:lstStyle/>
        <a:p>
          <a:endParaRPr lang="en-US"/>
        </a:p>
      </dgm:t>
    </dgm:pt>
    <dgm:pt modelId="{DC883131-73D3-4AB3-9641-855440D02DF6}">
      <dgm:prSet custT="1"/>
      <dgm:spPr/>
      <dgm:t>
        <a:bodyPr/>
        <a:lstStyle/>
        <a:p>
          <a:pPr>
            <a:buFont typeface="+mj-lt"/>
            <a:buAutoNum type="arabicPeriod"/>
          </a:pPr>
          <a:r>
            <a:rPr lang="en-US" sz="1800" b="0" i="0" dirty="0"/>
            <a:t>String (str):</a:t>
          </a:r>
        </a:p>
      </dgm:t>
    </dgm:pt>
    <dgm:pt modelId="{03915316-FDD6-4451-A95D-870C4C764606}" type="parTrans" cxnId="{C9F9B96E-E33B-4B07-B657-AA1D94A58C64}">
      <dgm:prSet/>
      <dgm:spPr/>
      <dgm:t>
        <a:bodyPr/>
        <a:lstStyle/>
        <a:p>
          <a:endParaRPr lang="en-US"/>
        </a:p>
      </dgm:t>
    </dgm:pt>
    <dgm:pt modelId="{702A83CF-4544-4021-9A22-C362B074A5E5}" type="sibTrans" cxnId="{C9F9B96E-E33B-4B07-B657-AA1D94A58C64}">
      <dgm:prSet/>
      <dgm:spPr/>
      <dgm:t>
        <a:bodyPr/>
        <a:lstStyle/>
        <a:p>
          <a:endParaRPr lang="en-US"/>
        </a:p>
      </dgm:t>
    </dgm:pt>
    <dgm:pt modelId="{35A96972-2CE2-40D5-AF9A-8932255EDD03}">
      <dgm:prSet custT="1"/>
      <dgm:spPr/>
      <dgm:t>
        <a:bodyPr/>
        <a:lstStyle/>
        <a:p>
          <a:pPr>
            <a:buFont typeface="+mj-lt"/>
            <a:buAutoNum type="arabicPeriod"/>
          </a:pPr>
          <a:r>
            <a:rPr lang="en-US" sz="1800" b="0" i="0" dirty="0"/>
            <a:t>Boolean (bool):</a:t>
          </a:r>
        </a:p>
      </dgm:t>
    </dgm:pt>
    <dgm:pt modelId="{5C632042-64B9-4CE7-9F2B-A6CF6D59A9C8}" type="parTrans" cxnId="{0E942BC0-E566-49EB-92E8-740836102080}">
      <dgm:prSet/>
      <dgm:spPr/>
      <dgm:t>
        <a:bodyPr/>
        <a:lstStyle/>
        <a:p>
          <a:endParaRPr lang="en-US"/>
        </a:p>
      </dgm:t>
    </dgm:pt>
    <dgm:pt modelId="{A617D86B-4171-4FCD-B9F7-D8087889C7FA}" type="sibTrans" cxnId="{0E942BC0-E566-49EB-92E8-740836102080}">
      <dgm:prSet/>
      <dgm:spPr/>
      <dgm:t>
        <a:bodyPr/>
        <a:lstStyle/>
        <a:p>
          <a:endParaRPr lang="en-US"/>
        </a:p>
      </dgm:t>
    </dgm:pt>
    <dgm:pt modelId="{940BC895-6A61-45B0-8E03-4DEEE3EE8C04}">
      <dgm:prSet custT="1"/>
      <dgm:spPr/>
      <dgm:t>
        <a:bodyPr/>
        <a:lstStyle/>
        <a:p>
          <a:pPr>
            <a:buFont typeface="Arial" panose="020B0604020202020204" pitchFamily="34" charset="0"/>
            <a:buChar char="•"/>
          </a:pPr>
          <a:r>
            <a:rPr lang="en-US" sz="1600" b="0" i="0" dirty="0"/>
            <a:t>whole numbers without decimal points.</a:t>
          </a:r>
          <a:endParaRPr lang="en-US" sz="1600" dirty="0"/>
        </a:p>
      </dgm:t>
    </dgm:pt>
    <dgm:pt modelId="{95F99BD4-C59C-41FA-B822-4547C4C32616}" type="parTrans" cxnId="{15337376-DA32-4E16-A8B6-F3CB775FECBD}">
      <dgm:prSet/>
      <dgm:spPr/>
      <dgm:t>
        <a:bodyPr/>
        <a:lstStyle/>
        <a:p>
          <a:endParaRPr lang="en-US"/>
        </a:p>
      </dgm:t>
    </dgm:pt>
    <dgm:pt modelId="{1A961E58-DD03-4043-85E9-3B03A39770CB}" type="sibTrans" cxnId="{15337376-DA32-4E16-A8B6-F3CB775FECBD}">
      <dgm:prSet/>
      <dgm:spPr/>
      <dgm:t>
        <a:bodyPr/>
        <a:lstStyle/>
        <a:p>
          <a:endParaRPr lang="en-US"/>
        </a:p>
      </dgm:t>
    </dgm:pt>
    <dgm:pt modelId="{4C727142-FD63-4705-AF24-6B983711CCC4}">
      <dgm:prSet custT="1"/>
      <dgm:spPr/>
      <dgm:t>
        <a:bodyPr/>
        <a:lstStyle/>
        <a:p>
          <a:pPr>
            <a:buFont typeface="Arial" panose="020B0604020202020204" pitchFamily="34" charset="0"/>
            <a:buChar char="•"/>
          </a:pPr>
          <a:r>
            <a:rPr lang="en-US" sz="1600" b="0" i="0" dirty="0"/>
            <a:t>numbers with decimal points.</a:t>
          </a:r>
        </a:p>
      </dgm:t>
    </dgm:pt>
    <dgm:pt modelId="{B10F591D-0E8A-4649-91CD-80DD6741AD95}" type="parTrans" cxnId="{13FAC5E8-AAE5-4472-86DD-ADD41538B9C5}">
      <dgm:prSet/>
      <dgm:spPr/>
      <dgm:t>
        <a:bodyPr/>
        <a:lstStyle/>
        <a:p>
          <a:endParaRPr lang="en-US"/>
        </a:p>
      </dgm:t>
    </dgm:pt>
    <dgm:pt modelId="{93C0FC81-597B-4A7A-88F6-6020A36E4123}" type="sibTrans" cxnId="{13FAC5E8-AAE5-4472-86DD-ADD41538B9C5}">
      <dgm:prSet/>
      <dgm:spPr/>
      <dgm:t>
        <a:bodyPr/>
        <a:lstStyle/>
        <a:p>
          <a:endParaRPr lang="en-US"/>
        </a:p>
      </dgm:t>
    </dgm:pt>
    <dgm:pt modelId="{7D00672E-BF0F-4294-822C-2BF81C42C722}">
      <dgm:prSet custT="1"/>
      <dgm:spPr/>
      <dgm:t>
        <a:bodyPr/>
        <a:lstStyle/>
        <a:p>
          <a:pPr>
            <a:buFont typeface="Arial" panose="020B0604020202020204" pitchFamily="34" charset="0"/>
            <a:buChar char="•"/>
          </a:pPr>
          <a:r>
            <a:rPr lang="en-US" sz="1600" b="0" i="0" dirty="0"/>
            <a:t>a single character, such as a letter, number, or symbol.</a:t>
          </a:r>
        </a:p>
      </dgm:t>
    </dgm:pt>
    <dgm:pt modelId="{737F01DE-0B29-4F59-8076-79F4C806A3D5}" type="parTrans" cxnId="{E9FB8DB5-2997-4DF3-AE44-1770E3548A51}">
      <dgm:prSet/>
      <dgm:spPr/>
      <dgm:t>
        <a:bodyPr/>
        <a:lstStyle/>
        <a:p>
          <a:endParaRPr lang="en-US"/>
        </a:p>
      </dgm:t>
    </dgm:pt>
    <dgm:pt modelId="{5AA056AB-DDA4-4E2A-BAA3-320D560ABBDC}" type="sibTrans" cxnId="{E9FB8DB5-2997-4DF3-AE44-1770E3548A51}">
      <dgm:prSet/>
      <dgm:spPr/>
      <dgm:t>
        <a:bodyPr/>
        <a:lstStyle/>
        <a:p>
          <a:endParaRPr lang="en-US"/>
        </a:p>
      </dgm:t>
    </dgm:pt>
    <dgm:pt modelId="{C805C70A-587E-4A09-BC1C-310752E7E0ED}">
      <dgm:prSet custT="1"/>
      <dgm:spPr/>
      <dgm:t>
        <a:bodyPr/>
        <a:lstStyle/>
        <a:p>
          <a:pPr>
            <a:buFont typeface="Arial" panose="020B0604020202020204" pitchFamily="34" charset="0"/>
            <a:buChar char="•"/>
          </a:pPr>
          <a:r>
            <a:rPr lang="en-US" sz="1600" b="0" i="0" dirty="0"/>
            <a:t>a sequence of characters.</a:t>
          </a:r>
        </a:p>
      </dgm:t>
    </dgm:pt>
    <dgm:pt modelId="{DC28E0C2-C6FB-4EDF-B648-FE046965CC70}" type="parTrans" cxnId="{89C116F9-DE8E-400D-ABE1-2C9A50D4B53D}">
      <dgm:prSet/>
      <dgm:spPr/>
      <dgm:t>
        <a:bodyPr/>
        <a:lstStyle/>
        <a:p>
          <a:endParaRPr lang="en-US"/>
        </a:p>
      </dgm:t>
    </dgm:pt>
    <dgm:pt modelId="{A7044027-8D3C-471D-AE86-1F21E6E387A7}" type="sibTrans" cxnId="{89C116F9-DE8E-400D-ABE1-2C9A50D4B53D}">
      <dgm:prSet/>
      <dgm:spPr/>
      <dgm:t>
        <a:bodyPr/>
        <a:lstStyle/>
        <a:p>
          <a:endParaRPr lang="en-US"/>
        </a:p>
      </dgm:t>
    </dgm:pt>
    <dgm:pt modelId="{4EC12C29-3D7E-4BBE-964C-01440EB15427}">
      <dgm:prSet custT="1"/>
      <dgm:spPr/>
      <dgm:t>
        <a:bodyPr/>
        <a:lstStyle/>
        <a:p>
          <a:pPr>
            <a:buFont typeface="Arial" panose="020B0604020202020204" pitchFamily="34" charset="0"/>
            <a:buChar char="•"/>
          </a:pPr>
          <a:r>
            <a:rPr lang="en-US" sz="1600" b="0" i="0" dirty="0"/>
            <a:t>a binary value, either true or false.</a:t>
          </a:r>
        </a:p>
      </dgm:t>
    </dgm:pt>
    <dgm:pt modelId="{30973738-8513-4B98-9842-25EDFFB855E7}" type="parTrans" cxnId="{B0C8786B-5C9B-4A12-AF3F-CF2A8C0EAA21}">
      <dgm:prSet/>
      <dgm:spPr/>
      <dgm:t>
        <a:bodyPr/>
        <a:lstStyle/>
        <a:p>
          <a:endParaRPr lang="en-US"/>
        </a:p>
      </dgm:t>
    </dgm:pt>
    <dgm:pt modelId="{3E58B270-84FE-4EB7-8CF2-4EFEB0C7A9DA}" type="sibTrans" cxnId="{B0C8786B-5C9B-4A12-AF3F-CF2A8C0EAA21}">
      <dgm:prSet/>
      <dgm:spPr/>
      <dgm:t>
        <a:bodyPr/>
        <a:lstStyle/>
        <a:p>
          <a:endParaRPr lang="en-US"/>
        </a:p>
      </dgm:t>
    </dgm:pt>
    <dgm:pt modelId="{D27B9627-61A9-41E7-8BC1-AA4030141575}" type="pres">
      <dgm:prSet presAssocID="{A1D13755-5C89-4DC9-A72B-76282B63FD22}" presName="Name0" presStyleCnt="0">
        <dgm:presLayoutVars>
          <dgm:dir/>
          <dgm:animLvl val="lvl"/>
          <dgm:resizeHandles val="exact"/>
        </dgm:presLayoutVars>
      </dgm:prSet>
      <dgm:spPr/>
    </dgm:pt>
    <dgm:pt modelId="{E71D8561-1F84-4FFC-A9C9-40FC487D9676}" type="pres">
      <dgm:prSet presAssocID="{9957B049-AEE0-42ED-9B5D-C7739BC8B00B}" presName="composite" presStyleCnt="0"/>
      <dgm:spPr/>
    </dgm:pt>
    <dgm:pt modelId="{CDB6F078-FB9E-49B8-8B57-B00CEA087995}" type="pres">
      <dgm:prSet presAssocID="{9957B049-AEE0-42ED-9B5D-C7739BC8B00B}" presName="parTx" presStyleLbl="alignNode1" presStyleIdx="0" presStyleCnt="5">
        <dgm:presLayoutVars>
          <dgm:chMax val="0"/>
          <dgm:chPref val="0"/>
          <dgm:bulletEnabled val="1"/>
        </dgm:presLayoutVars>
      </dgm:prSet>
      <dgm:spPr/>
    </dgm:pt>
    <dgm:pt modelId="{F354A21B-3952-4349-BD29-86795B24D18F}" type="pres">
      <dgm:prSet presAssocID="{9957B049-AEE0-42ED-9B5D-C7739BC8B00B}" presName="desTx" presStyleLbl="alignAccFollowNode1" presStyleIdx="0" presStyleCnt="5">
        <dgm:presLayoutVars>
          <dgm:bulletEnabled val="1"/>
        </dgm:presLayoutVars>
      </dgm:prSet>
      <dgm:spPr/>
    </dgm:pt>
    <dgm:pt modelId="{13334C10-64C0-4ABA-A714-BA8D5F532D69}" type="pres">
      <dgm:prSet presAssocID="{E12FB244-BB09-4B99-B5CE-6CE4B7064F95}" presName="space" presStyleCnt="0"/>
      <dgm:spPr/>
    </dgm:pt>
    <dgm:pt modelId="{1659C469-A71A-4CE5-A7E3-999D1B394B0E}" type="pres">
      <dgm:prSet presAssocID="{E3C85A85-808C-4406-9CB1-83FBB66E2D7F}" presName="composite" presStyleCnt="0"/>
      <dgm:spPr/>
    </dgm:pt>
    <dgm:pt modelId="{AEB2ABE8-CCC8-43F8-B2C0-51BBAACF65BF}" type="pres">
      <dgm:prSet presAssocID="{E3C85A85-808C-4406-9CB1-83FBB66E2D7F}" presName="parTx" presStyleLbl="alignNode1" presStyleIdx="1" presStyleCnt="5">
        <dgm:presLayoutVars>
          <dgm:chMax val="0"/>
          <dgm:chPref val="0"/>
          <dgm:bulletEnabled val="1"/>
        </dgm:presLayoutVars>
      </dgm:prSet>
      <dgm:spPr/>
    </dgm:pt>
    <dgm:pt modelId="{1B2D14E8-ED0D-448F-942B-C8A4BCCD15D6}" type="pres">
      <dgm:prSet presAssocID="{E3C85A85-808C-4406-9CB1-83FBB66E2D7F}" presName="desTx" presStyleLbl="alignAccFollowNode1" presStyleIdx="1" presStyleCnt="5">
        <dgm:presLayoutVars>
          <dgm:bulletEnabled val="1"/>
        </dgm:presLayoutVars>
      </dgm:prSet>
      <dgm:spPr/>
    </dgm:pt>
    <dgm:pt modelId="{722C1E14-9A5F-4AEC-A7E5-9A4A953F7902}" type="pres">
      <dgm:prSet presAssocID="{ADAC1076-BEC9-488E-834C-CAEADE2E542E}" presName="space" presStyleCnt="0"/>
      <dgm:spPr/>
    </dgm:pt>
    <dgm:pt modelId="{DDFE5034-F4CB-4361-9323-D6D32CA0A543}" type="pres">
      <dgm:prSet presAssocID="{F3792090-A4B5-4B59-ADF8-4F60F374A941}" presName="composite" presStyleCnt="0"/>
      <dgm:spPr/>
    </dgm:pt>
    <dgm:pt modelId="{50382F7F-1A4C-4F65-B3E3-A87A84A53F08}" type="pres">
      <dgm:prSet presAssocID="{F3792090-A4B5-4B59-ADF8-4F60F374A941}" presName="parTx" presStyleLbl="alignNode1" presStyleIdx="2" presStyleCnt="5">
        <dgm:presLayoutVars>
          <dgm:chMax val="0"/>
          <dgm:chPref val="0"/>
          <dgm:bulletEnabled val="1"/>
        </dgm:presLayoutVars>
      </dgm:prSet>
      <dgm:spPr/>
    </dgm:pt>
    <dgm:pt modelId="{69A037DE-C027-476F-9BCE-25BBB2B2BF13}" type="pres">
      <dgm:prSet presAssocID="{F3792090-A4B5-4B59-ADF8-4F60F374A941}" presName="desTx" presStyleLbl="alignAccFollowNode1" presStyleIdx="2" presStyleCnt="5">
        <dgm:presLayoutVars>
          <dgm:bulletEnabled val="1"/>
        </dgm:presLayoutVars>
      </dgm:prSet>
      <dgm:spPr/>
    </dgm:pt>
    <dgm:pt modelId="{FB04565C-7483-4466-8120-687FFE29B58C}" type="pres">
      <dgm:prSet presAssocID="{FA34ADD9-89FA-482F-B021-0B70DE4B05F8}" presName="space" presStyleCnt="0"/>
      <dgm:spPr/>
    </dgm:pt>
    <dgm:pt modelId="{C4E7D4CF-B532-47C9-90CF-20F2CC6A0CAB}" type="pres">
      <dgm:prSet presAssocID="{DC883131-73D3-4AB3-9641-855440D02DF6}" presName="composite" presStyleCnt="0"/>
      <dgm:spPr/>
    </dgm:pt>
    <dgm:pt modelId="{36C691CF-BEA4-4204-8F29-BF492BE8DB76}" type="pres">
      <dgm:prSet presAssocID="{DC883131-73D3-4AB3-9641-855440D02DF6}" presName="parTx" presStyleLbl="alignNode1" presStyleIdx="3" presStyleCnt="5">
        <dgm:presLayoutVars>
          <dgm:chMax val="0"/>
          <dgm:chPref val="0"/>
          <dgm:bulletEnabled val="1"/>
        </dgm:presLayoutVars>
      </dgm:prSet>
      <dgm:spPr/>
    </dgm:pt>
    <dgm:pt modelId="{53FB1B69-F4CF-4B7E-BFA3-AC1212E65FD8}" type="pres">
      <dgm:prSet presAssocID="{DC883131-73D3-4AB3-9641-855440D02DF6}" presName="desTx" presStyleLbl="alignAccFollowNode1" presStyleIdx="3" presStyleCnt="5">
        <dgm:presLayoutVars>
          <dgm:bulletEnabled val="1"/>
        </dgm:presLayoutVars>
      </dgm:prSet>
      <dgm:spPr/>
    </dgm:pt>
    <dgm:pt modelId="{78365D9F-CCE0-478C-B713-5EF803D6894E}" type="pres">
      <dgm:prSet presAssocID="{702A83CF-4544-4021-9A22-C362B074A5E5}" presName="space" presStyleCnt="0"/>
      <dgm:spPr/>
    </dgm:pt>
    <dgm:pt modelId="{E086EA22-D717-4866-8DA9-AD9A5B113AAA}" type="pres">
      <dgm:prSet presAssocID="{35A96972-2CE2-40D5-AF9A-8932255EDD03}" presName="composite" presStyleCnt="0"/>
      <dgm:spPr/>
    </dgm:pt>
    <dgm:pt modelId="{D9301DCF-18E1-4DA4-9AE6-5A764634A631}" type="pres">
      <dgm:prSet presAssocID="{35A96972-2CE2-40D5-AF9A-8932255EDD03}" presName="parTx" presStyleLbl="alignNode1" presStyleIdx="4" presStyleCnt="5">
        <dgm:presLayoutVars>
          <dgm:chMax val="0"/>
          <dgm:chPref val="0"/>
          <dgm:bulletEnabled val="1"/>
        </dgm:presLayoutVars>
      </dgm:prSet>
      <dgm:spPr/>
    </dgm:pt>
    <dgm:pt modelId="{20331898-66C4-4A9C-8EDC-2FB627F2CED2}" type="pres">
      <dgm:prSet presAssocID="{35A96972-2CE2-40D5-AF9A-8932255EDD03}" presName="desTx" presStyleLbl="alignAccFollowNode1" presStyleIdx="4" presStyleCnt="5">
        <dgm:presLayoutVars>
          <dgm:bulletEnabled val="1"/>
        </dgm:presLayoutVars>
      </dgm:prSet>
      <dgm:spPr/>
    </dgm:pt>
  </dgm:ptLst>
  <dgm:cxnLst>
    <dgm:cxn modelId="{5806C409-8C2E-4FDD-84C1-760A2EE65359}" srcId="{A1D13755-5C89-4DC9-A72B-76282B63FD22}" destId="{9957B049-AEE0-42ED-9B5D-C7739BC8B00B}" srcOrd="0" destOrd="0" parTransId="{CA5603B7-5D40-42C4-B068-D8F690CCDAAC}" sibTransId="{E12FB244-BB09-4B99-B5CE-6CE4B7064F95}"/>
    <dgm:cxn modelId="{503FF31A-8836-48AA-9FE0-299C02860296}" srcId="{A1D13755-5C89-4DC9-A72B-76282B63FD22}" destId="{E3C85A85-808C-4406-9CB1-83FBB66E2D7F}" srcOrd="1" destOrd="0" parTransId="{6EA73FC4-5BEE-4109-8785-AD0BF9A73EC9}" sibTransId="{ADAC1076-BEC9-488E-834C-CAEADE2E542E}"/>
    <dgm:cxn modelId="{B0C8786B-5C9B-4A12-AF3F-CF2A8C0EAA21}" srcId="{35A96972-2CE2-40D5-AF9A-8932255EDD03}" destId="{4EC12C29-3D7E-4BBE-964C-01440EB15427}" srcOrd="0" destOrd="0" parTransId="{30973738-8513-4B98-9842-25EDFFB855E7}" sibTransId="{3E58B270-84FE-4EB7-8CF2-4EFEB0C7A9DA}"/>
    <dgm:cxn modelId="{C9F9B96E-E33B-4B07-B657-AA1D94A58C64}" srcId="{A1D13755-5C89-4DC9-A72B-76282B63FD22}" destId="{DC883131-73D3-4AB3-9641-855440D02DF6}" srcOrd="3" destOrd="0" parTransId="{03915316-FDD6-4451-A95D-870C4C764606}" sibTransId="{702A83CF-4544-4021-9A22-C362B074A5E5}"/>
    <dgm:cxn modelId="{15337376-DA32-4E16-A8B6-F3CB775FECBD}" srcId="{9957B049-AEE0-42ED-9B5D-C7739BC8B00B}" destId="{940BC895-6A61-45B0-8E03-4DEEE3EE8C04}" srcOrd="0" destOrd="0" parTransId="{95F99BD4-C59C-41FA-B822-4547C4C32616}" sibTransId="{1A961E58-DD03-4043-85E9-3B03A39770CB}"/>
    <dgm:cxn modelId="{F8165B9B-9B4A-4D80-91FD-DFB7FF34EA95}" type="presOf" srcId="{E3C85A85-808C-4406-9CB1-83FBB66E2D7F}" destId="{AEB2ABE8-CCC8-43F8-B2C0-51BBAACF65BF}" srcOrd="0" destOrd="0" presId="urn:microsoft.com/office/officeart/2005/8/layout/hList1"/>
    <dgm:cxn modelId="{935F519C-551D-48A0-AFDE-A066BC3C1C38}" srcId="{A1D13755-5C89-4DC9-A72B-76282B63FD22}" destId="{F3792090-A4B5-4B59-ADF8-4F60F374A941}" srcOrd="2" destOrd="0" parTransId="{9D2458FE-4286-4794-9F12-A04185A5350F}" sibTransId="{FA34ADD9-89FA-482F-B021-0B70DE4B05F8}"/>
    <dgm:cxn modelId="{38E083AB-B008-42CB-AA1B-26455643FC48}" type="presOf" srcId="{4EC12C29-3D7E-4BBE-964C-01440EB15427}" destId="{20331898-66C4-4A9C-8EDC-2FB627F2CED2}" srcOrd="0" destOrd="0" presId="urn:microsoft.com/office/officeart/2005/8/layout/hList1"/>
    <dgm:cxn modelId="{2B031AB1-A59E-45AD-BA3A-01315F9465E6}" type="presOf" srcId="{940BC895-6A61-45B0-8E03-4DEEE3EE8C04}" destId="{F354A21B-3952-4349-BD29-86795B24D18F}" srcOrd="0" destOrd="0" presId="urn:microsoft.com/office/officeart/2005/8/layout/hList1"/>
    <dgm:cxn modelId="{E9FB8DB5-2997-4DF3-AE44-1770E3548A51}" srcId="{F3792090-A4B5-4B59-ADF8-4F60F374A941}" destId="{7D00672E-BF0F-4294-822C-2BF81C42C722}" srcOrd="0" destOrd="0" parTransId="{737F01DE-0B29-4F59-8076-79F4C806A3D5}" sibTransId="{5AA056AB-DDA4-4E2A-BAA3-320D560ABBDC}"/>
    <dgm:cxn modelId="{00ABE9BD-67CF-47C3-8AE5-005E874B32BB}" type="presOf" srcId="{7D00672E-BF0F-4294-822C-2BF81C42C722}" destId="{69A037DE-C027-476F-9BCE-25BBB2B2BF13}" srcOrd="0" destOrd="0" presId="urn:microsoft.com/office/officeart/2005/8/layout/hList1"/>
    <dgm:cxn modelId="{0E942BC0-E566-49EB-92E8-740836102080}" srcId="{A1D13755-5C89-4DC9-A72B-76282B63FD22}" destId="{35A96972-2CE2-40D5-AF9A-8932255EDD03}" srcOrd="4" destOrd="0" parTransId="{5C632042-64B9-4CE7-9F2B-A6CF6D59A9C8}" sibTransId="{A617D86B-4171-4FCD-B9F7-D8087889C7FA}"/>
    <dgm:cxn modelId="{1C9D8BC5-1854-4177-B743-93AC635A2ECB}" type="presOf" srcId="{4C727142-FD63-4705-AF24-6B983711CCC4}" destId="{1B2D14E8-ED0D-448F-942B-C8A4BCCD15D6}" srcOrd="0" destOrd="0" presId="urn:microsoft.com/office/officeart/2005/8/layout/hList1"/>
    <dgm:cxn modelId="{F92274C6-723B-4EEF-BB0E-64BC1D64C092}" type="presOf" srcId="{DC883131-73D3-4AB3-9641-855440D02DF6}" destId="{36C691CF-BEA4-4204-8F29-BF492BE8DB76}" srcOrd="0" destOrd="0" presId="urn:microsoft.com/office/officeart/2005/8/layout/hList1"/>
    <dgm:cxn modelId="{656D45D8-09A7-42C8-87FB-AD3C8F7B7F0A}" type="presOf" srcId="{35A96972-2CE2-40D5-AF9A-8932255EDD03}" destId="{D9301DCF-18E1-4DA4-9AE6-5A764634A631}" srcOrd="0" destOrd="0" presId="urn:microsoft.com/office/officeart/2005/8/layout/hList1"/>
    <dgm:cxn modelId="{9E93D8E4-5BE1-4FF5-85D1-D9FB3BB33A81}" type="presOf" srcId="{9957B049-AEE0-42ED-9B5D-C7739BC8B00B}" destId="{CDB6F078-FB9E-49B8-8B57-B00CEA087995}" srcOrd="0" destOrd="0" presId="urn:microsoft.com/office/officeart/2005/8/layout/hList1"/>
    <dgm:cxn modelId="{13FAC5E8-AAE5-4472-86DD-ADD41538B9C5}" srcId="{E3C85A85-808C-4406-9CB1-83FBB66E2D7F}" destId="{4C727142-FD63-4705-AF24-6B983711CCC4}" srcOrd="0" destOrd="0" parTransId="{B10F591D-0E8A-4649-91CD-80DD6741AD95}" sibTransId="{93C0FC81-597B-4A7A-88F6-6020A36E4123}"/>
    <dgm:cxn modelId="{2CD446EC-86C3-433C-9445-10D004C009E9}" type="presOf" srcId="{C805C70A-587E-4A09-BC1C-310752E7E0ED}" destId="{53FB1B69-F4CF-4B7E-BFA3-AC1212E65FD8}" srcOrd="0" destOrd="0" presId="urn:microsoft.com/office/officeart/2005/8/layout/hList1"/>
    <dgm:cxn modelId="{89C116F9-DE8E-400D-ABE1-2C9A50D4B53D}" srcId="{DC883131-73D3-4AB3-9641-855440D02DF6}" destId="{C805C70A-587E-4A09-BC1C-310752E7E0ED}" srcOrd="0" destOrd="0" parTransId="{DC28E0C2-C6FB-4EDF-B648-FE046965CC70}" sibTransId="{A7044027-8D3C-471D-AE86-1F21E6E387A7}"/>
    <dgm:cxn modelId="{F44F30FB-6570-46D3-95B8-D8FFCCC4F9B3}" type="presOf" srcId="{A1D13755-5C89-4DC9-A72B-76282B63FD22}" destId="{D27B9627-61A9-41E7-8BC1-AA4030141575}" srcOrd="0" destOrd="0" presId="urn:microsoft.com/office/officeart/2005/8/layout/hList1"/>
    <dgm:cxn modelId="{589E70FC-9E7D-4082-A571-AA605FDBA08B}" type="presOf" srcId="{F3792090-A4B5-4B59-ADF8-4F60F374A941}" destId="{50382F7F-1A4C-4F65-B3E3-A87A84A53F08}" srcOrd="0" destOrd="0" presId="urn:microsoft.com/office/officeart/2005/8/layout/hList1"/>
    <dgm:cxn modelId="{CECD00E0-6BCB-424B-8164-932CFD6330D7}" type="presParOf" srcId="{D27B9627-61A9-41E7-8BC1-AA4030141575}" destId="{E71D8561-1F84-4FFC-A9C9-40FC487D9676}" srcOrd="0" destOrd="0" presId="urn:microsoft.com/office/officeart/2005/8/layout/hList1"/>
    <dgm:cxn modelId="{63D2FA8A-2E7A-42E9-91D2-E3FB5EDF59CC}" type="presParOf" srcId="{E71D8561-1F84-4FFC-A9C9-40FC487D9676}" destId="{CDB6F078-FB9E-49B8-8B57-B00CEA087995}" srcOrd="0" destOrd="0" presId="urn:microsoft.com/office/officeart/2005/8/layout/hList1"/>
    <dgm:cxn modelId="{B64C989A-7748-47ED-B02D-B4C20E12D33A}" type="presParOf" srcId="{E71D8561-1F84-4FFC-A9C9-40FC487D9676}" destId="{F354A21B-3952-4349-BD29-86795B24D18F}" srcOrd="1" destOrd="0" presId="urn:microsoft.com/office/officeart/2005/8/layout/hList1"/>
    <dgm:cxn modelId="{260D7BC2-0003-4B2B-9892-13793C248B5B}" type="presParOf" srcId="{D27B9627-61A9-41E7-8BC1-AA4030141575}" destId="{13334C10-64C0-4ABA-A714-BA8D5F532D69}" srcOrd="1" destOrd="0" presId="urn:microsoft.com/office/officeart/2005/8/layout/hList1"/>
    <dgm:cxn modelId="{B9C071A1-16FA-4935-BA4A-2C0CB9080B36}" type="presParOf" srcId="{D27B9627-61A9-41E7-8BC1-AA4030141575}" destId="{1659C469-A71A-4CE5-A7E3-999D1B394B0E}" srcOrd="2" destOrd="0" presId="urn:microsoft.com/office/officeart/2005/8/layout/hList1"/>
    <dgm:cxn modelId="{3061EE4B-52C9-43E4-95BB-A2E51AACBBAF}" type="presParOf" srcId="{1659C469-A71A-4CE5-A7E3-999D1B394B0E}" destId="{AEB2ABE8-CCC8-43F8-B2C0-51BBAACF65BF}" srcOrd="0" destOrd="0" presId="urn:microsoft.com/office/officeart/2005/8/layout/hList1"/>
    <dgm:cxn modelId="{97C6DF5A-B582-4963-BCC2-61294A3FA8EF}" type="presParOf" srcId="{1659C469-A71A-4CE5-A7E3-999D1B394B0E}" destId="{1B2D14E8-ED0D-448F-942B-C8A4BCCD15D6}" srcOrd="1" destOrd="0" presId="urn:microsoft.com/office/officeart/2005/8/layout/hList1"/>
    <dgm:cxn modelId="{33B981B5-ADE3-4DB5-89CA-017B7F473BF8}" type="presParOf" srcId="{D27B9627-61A9-41E7-8BC1-AA4030141575}" destId="{722C1E14-9A5F-4AEC-A7E5-9A4A953F7902}" srcOrd="3" destOrd="0" presId="urn:microsoft.com/office/officeart/2005/8/layout/hList1"/>
    <dgm:cxn modelId="{65082306-DD0C-44AF-BE80-1F8ACED63D61}" type="presParOf" srcId="{D27B9627-61A9-41E7-8BC1-AA4030141575}" destId="{DDFE5034-F4CB-4361-9323-D6D32CA0A543}" srcOrd="4" destOrd="0" presId="urn:microsoft.com/office/officeart/2005/8/layout/hList1"/>
    <dgm:cxn modelId="{10956062-1471-4B38-B3E2-AAF9083E37CB}" type="presParOf" srcId="{DDFE5034-F4CB-4361-9323-D6D32CA0A543}" destId="{50382F7F-1A4C-4F65-B3E3-A87A84A53F08}" srcOrd="0" destOrd="0" presId="urn:microsoft.com/office/officeart/2005/8/layout/hList1"/>
    <dgm:cxn modelId="{8D1DF9E5-E64D-4564-A23F-756EC62CF03C}" type="presParOf" srcId="{DDFE5034-F4CB-4361-9323-D6D32CA0A543}" destId="{69A037DE-C027-476F-9BCE-25BBB2B2BF13}" srcOrd="1" destOrd="0" presId="urn:microsoft.com/office/officeart/2005/8/layout/hList1"/>
    <dgm:cxn modelId="{9654EA9E-115F-4C1F-BB4D-64A6270F3A94}" type="presParOf" srcId="{D27B9627-61A9-41E7-8BC1-AA4030141575}" destId="{FB04565C-7483-4466-8120-687FFE29B58C}" srcOrd="5" destOrd="0" presId="urn:microsoft.com/office/officeart/2005/8/layout/hList1"/>
    <dgm:cxn modelId="{B46FE274-6286-455E-9806-EE363F402028}" type="presParOf" srcId="{D27B9627-61A9-41E7-8BC1-AA4030141575}" destId="{C4E7D4CF-B532-47C9-90CF-20F2CC6A0CAB}" srcOrd="6" destOrd="0" presId="urn:microsoft.com/office/officeart/2005/8/layout/hList1"/>
    <dgm:cxn modelId="{8FA7B64B-ED5E-4EDE-BC0A-58E229A319CA}" type="presParOf" srcId="{C4E7D4CF-B532-47C9-90CF-20F2CC6A0CAB}" destId="{36C691CF-BEA4-4204-8F29-BF492BE8DB76}" srcOrd="0" destOrd="0" presId="urn:microsoft.com/office/officeart/2005/8/layout/hList1"/>
    <dgm:cxn modelId="{BB83E1CC-CD68-4C4B-94E9-A7D57E0A4ACC}" type="presParOf" srcId="{C4E7D4CF-B532-47C9-90CF-20F2CC6A0CAB}" destId="{53FB1B69-F4CF-4B7E-BFA3-AC1212E65FD8}" srcOrd="1" destOrd="0" presId="urn:microsoft.com/office/officeart/2005/8/layout/hList1"/>
    <dgm:cxn modelId="{9FC56AED-59B1-456C-A251-454DFA15785B}" type="presParOf" srcId="{D27B9627-61A9-41E7-8BC1-AA4030141575}" destId="{78365D9F-CCE0-478C-B713-5EF803D6894E}" srcOrd="7" destOrd="0" presId="urn:microsoft.com/office/officeart/2005/8/layout/hList1"/>
    <dgm:cxn modelId="{DD5AB980-D29F-4A8E-91B6-AA1BE9EE1F19}" type="presParOf" srcId="{D27B9627-61A9-41E7-8BC1-AA4030141575}" destId="{E086EA22-D717-4866-8DA9-AD9A5B113AAA}" srcOrd="8" destOrd="0" presId="urn:microsoft.com/office/officeart/2005/8/layout/hList1"/>
    <dgm:cxn modelId="{CBA226B5-E113-4FEE-B985-67F790797884}" type="presParOf" srcId="{E086EA22-D717-4866-8DA9-AD9A5B113AAA}" destId="{D9301DCF-18E1-4DA4-9AE6-5A764634A631}" srcOrd="0" destOrd="0" presId="urn:microsoft.com/office/officeart/2005/8/layout/hList1"/>
    <dgm:cxn modelId="{6F9D62AF-4481-4303-B059-78C66B37BC1A}" type="presParOf" srcId="{E086EA22-D717-4866-8DA9-AD9A5B113AAA}" destId="{20331898-66C4-4A9C-8EDC-2FB627F2CED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F95AE-5A46-47B1-AFA1-301F423A0F0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9B08127-A547-40A9-897A-D01B03F17AC9}">
      <dgm:prSet custT="1"/>
      <dgm:spPr/>
      <dgm:t>
        <a:bodyPr/>
        <a:lstStyle/>
        <a:p>
          <a:r>
            <a:rPr lang="en-US" sz="1800" b="0" i="0" dirty="0"/>
            <a:t>List (list):</a:t>
          </a:r>
          <a:endParaRPr lang="en-US" sz="1800" dirty="0"/>
        </a:p>
      </dgm:t>
    </dgm:pt>
    <dgm:pt modelId="{544D8D81-8C13-4B94-A40B-8D0AF5985BEA}" type="parTrans" cxnId="{D2B684BA-674E-4E6A-BB9A-7EE0A8CD505B}">
      <dgm:prSet/>
      <dgm:spPr/>
      <dgm:t>
        <a:bodyPr/>
        <a:lstStyle/>
        <a:p>
          <a:endParaRPr lang="en-US"/>
        </a:p>
      </dgm:t>
    </dgm:pt>
    <dgm:pt modelId="{A62A50D2-CD6F-441A-B507-B9254974E3B5}" type="sibTrans" cxnId="{D2B684BA-674E-4E6A-BB9A-7EE0A8CD505B}">
      <dgm:prSet/>
      <dgm:spPr/>
      <dgm:t>
        <a:bodyPr/>
        <a:lstStyle/>
        <a:p>
          <a:endParaRPr lang="en-US"/>
        </a:p>
      </dgm:t>
    </dgm:pt>
    <dgm:pt modelId="{5F567481-86AE-4896-BBD6-2D6E6810D725}">
      <dgm:prSet custT="1"/>
      <dgm:spPr/>
      <dgm:t>
        <a:bodyPr/>
        <a:lstStyle/>
        <a:p>
          <a:r>
            <a:rPr lang="en-US" sz="1800" b="0" i="0" dirty="0"/>
            <a:t>Tuple</a:t>
          </a:r>
          <a:r>
            <a:rPr lang="en-US" sz="2300" b="0" i="0" dirty="0"/>
            <a:t> (tuple):</a:t>
          </a:r>
          <a:endParaRPr lang="en-US" sz="2300" dirty="0"/>
        </a:p>
      </dgm:t>
    </dgm:pt>
    <dgm:pt modelId="{D4FD284D-7E6B-4D5B-B027-AFCB0B308A4A}" type="parTrans" cxnId="{72E9F36D-36A5-4BEB-9F8B-331FF528C7D0}">
      <dgm:prSet/>
      <dgm:spPr/>
      <dgm:t>
        <a:bodyPr/>
        <a:lstStyle/>
        <a:p>
          <a:endParaRPr lang="en-US"/>
        </a:p>
      </dgm:t>
    </dgm:pt>
    <dgm:pt modelId="{77463F55-3039-46D8-81C0-1360E31EF84E}" type="sibTrans" cxnId="{72E9F36D-36A5-4BEB-9F8B-331FF528C7D0}">
      <dgm:prSet/>
      <dgm:spPr/>
      <dgm:t>
        <a:bodyPr/>
        <a:lstStyle/>
        <a:p>
          <a:endParaRPr lang="en-US"/>
        </a:p>
      </dgm:t>
    </dgm:pt>
    <dgm:pt modelId="{342E4E54-FC05-444A-9D8F-62964D69774D}">
      <dgm:prSet custT="1"/>
      <dgm:spPr/>
      <dgm:t>
        <a:bodyPr/>
        <a:lstStyle/>
        <a:p>
          <a:r>
            <a:rPr lang="en-US" sz="1800" b="0" i="0" dirty="0"/>
            <a:t>Dictionary (</a:t>
          </a:r>
          <a:r>
            <a:rPr lang="en-US" sz="1800" b="0" i="0" dirty="0" err="1"/>
            <a:t>dict</a:t>
          </a:r>
          <a:r>
            <a:rPr lang="en-US" sz="1800" b="0" i="0" dirty="0"/>
            <a:t>):</a:t>
          </a:r>
          <a:endParaRPr lang="en-US" sz="1800" dirty="0"/>
        </a:p>
      </dgm:t>
    </dgm:pt>
    <dgm:pt modelId="{A3E7E5CA-343B-46CE-9D07-2561D6C9F88D}" type="parTrans" cxnId="{2260E58F-F4C0-47D6-846F-DFB0C7D77A11}">
      <dgm:prSet/>
      <dgm:spPr/>
      <dgm:t>
        <a:bodyPr/>
        <a:lstStyle/>
        <a:p>
          <a:endParaRPr lang="en-US"/>
        </a:p>
      </dgm:t>
    </dgm:pt>
    <dgm:pt modelId="{F53F49FC-276B-4285-8616-ACB5B9FD57BE}" type="sibTrans" cxnId="{2260E58F-F4C0-47D6-846F-DFB0C7D77A11}">
      <dgm:prSet/>
      <dgm:spPr/>
      <dgm:t>
        <a:bodyPr/>
        <a:lstStyle/>
        <a:p>
          <a:endParaRPr lang="en-US"/>
        </a:p>
      </dgm:t>
    </dgm:pt>
    <dgm:pt modelId="{90E6C622-A7BB-4807-880F-CC58A13071F0}">
      <dgm:prSet custT="1"/>
      <dgm:spPr/>
      <dgm:t>
        <a:bodyPr/>
        <a:lstStyle/>
        <a:p>
          <a:r>
            <a:rPr lang="en-US" sz="1800" b="0" i="0" dirty="0"/>
            <a:t>Set (set):</a:t>
          </a:r>
          <a:endParaRPr lang="en-US" sz="1800" dirty="0"/>
        </a:p>
      </dgm:t>
    </dgm:pt>
    <dgm:pt modelId="{0EC06228-9637-4D84-BAEF-A42FAAF40B0D}" type="parTrans" cxnId="{E44ABF71-CCD3-48AA-AD61-FF97CE937B5B}">
      <dgm:prSet/>
      <dgm:spPr/>
      <dgm:t>
        <a:bodyPr/>
        <a:lstStyle/>
        <a:p>
          <a:endParaRPr lang="en-US"/>
        </a:p>
      </dgm:t>
    </dgm:pt>
    <dgm:pt modelId="{C5394546-948D-47B5-A84F-C63CF7FA8990}" type="sibTrans" cxnId="{E44ABF71-CCD3-48AA-AD61-FF97CE937B5B}">
      <dgm:prSet/>
      <dgm:spPr/>
      <dgm:t>
        <a:bodyPr/>
        <a:lstStyle/>
        <a:p>
          <a:endParaRPr lang="en-US"/>
        </a:p>
      </dgm:t>
    </dgm:pt>
    <dgm:pt modelId="{1E9AD068-A3DB-43FD-BFCD-6D5289F2C1C3}">
      <dgm:prSet custT="1"/>
      <dgm:spPr/>
      <dgm:t>
        <a:bodyPr/>
        <a:lstStyle/>
        <a:p>
          <a:r>
            <a:rPr lang="en-US" sz="2300" b="0" i="0" dirty="0"/>
            <a:t>Null/None (</a:t>
          </a:r>
          <a:r>
            <a:rPr lang="en-US" sz="1800" b="0" i="0" dirty="0" err="1"/>
            <a:t>NoneType</a:t>
          </a:r>
          <a:r>
            <a:rPr lang="en-US" sz="2300" b="0" i="0" dirty="0"/>
            <a:t>):</a:t>
          </a:r>
          <a:endParaRPr lang="en-US" sz="2300" dirty="0"/>
        </a:p>
      </dgm:t>
    </dgm:pt>
    <dgm:pt modelId="{51820CBF-D339-4211-9DD5-8FBC0E1B24F5}" type="parTrans" cxnId="{5C4F1E34-253E-4AAD-937D-275403A7C42F}">
      <dgm:prSet/>
      <dgm:spPr/>
      <dgm:t>
        <a:bodyPr/>
        <a:lstStyle/>
        <a:p>
          <a:endParaRPr lang="en-US"/>
        </a:p>
      </dgm:t>
    </dgm:pt>
    <dgm:pt modelId="{65F6B5EA-69E9-4AA2-B6E5-F57C4D2354F6}" type="sibTrans" cxnId="{5C4F1E34-253E-4AAD-937D-275403A7C42F}">
      <dgm:prSet/>
      <dgm:spPr/>
      <dgm:t>
        <a:bodyPr/>
        <a:lstStyle/>
        <a:p>
          <a:endParaRPr lang="en-US"/>
        </a:p>
      </dgm:t>
    </dgm:pt>
    <dgm:pt modelId="{658E011D-288D-48C7-B768-5318FC804264}">
      <dgm:prSet custT="1"/>
      <dgm:spPr/>
      <dgm:t>
        <a:bodyPr/>
        <a:lstStyle/>
        <a:p>
          <a:r>
            <a:rPr lang="en-US" sz="1600" b="0" i="0" dirty="0"/>
            <a:t>an ordered collection of elements.</a:t>
          </a:r>
          <a:endParaRPr lang="en-US" sz="1600" dirty="0"/>
        </a:p>
      </dgm:t>
    </dgm:pt>
    <dgm:pt modelId="{3F1A54F7-0940-486E-9E85-DCD8878D4ACC}" type="parTrans" cxnId="{89EE4FA4-3D21-47EC-BB34-677D791BDB79}">
      <dgm:prSet/>
      <dgm:spPr/>
      <dgm:t>
        <a:bodyPr/>
        <a:lstStyle/>
        <a:p>
          <a:endParaRPr lang="en-US"/>
        </a:p>
      </dgm:t>
    </dgm:pt>
    <dgm:pt modelId="{AC1505B7-08C3-48B4-A72F-47FF86F2BC6B}" type="sibTrans" cxnId="{89EE4FA4-3D21-47EC-BB34-677D791BDB79}">
      <dgm:prSet/>
      <dgm:spPr/>
      <dgm:t>
        <a:bodyPr/>
        <a:lstStyle/>
        <a:p>
          <a:endParaRPr lang="en-US"/>
        </a:p>
      </dgm:t>
    </dgm:pt>
    <dgm:pt modelId="{E16ACA98-EFB3-4547-9251-847F79BA5A87}">
      <dgm:prSet custT="1"/>
      <dgm:spPr/>
      <dgm:t>
        <a:bodyPr/>
        <a:lstStyle/>
        <a:p>
          <a:r>
            <a:rPr lang="en-US" sz="1600" b="0" i="0" dirty="0"/>
            <a:t>similar to a list but is immutable.</a:t>
          </a:r>
          <a:endParaRPr lang="en-US" sz="1600" dirty="0"/>
        </a:p>
      </dgm:t>
    </dgm:pt>
    <dgm:pt modelId="{868E64D2-4395-4091-906A-B5EB3CBAAD2C}" type="parTrans" cxnId="{7363234B-EC86-41E7-A9DB-4608C3DF2E9E}">
      <dgm:prSet/>
      <dgm:spPr/>
      <dgm:t>
        <a:bodyPr/>
        <a:lstStyle/>
        <a:p>
          <a:endParaRPr lang="en-US"/>
        </a:p>
      </dgm:t>
    </dgm:pt>
    <dgm:pt modelId="{69FD029D-39CE-4FDF-9513-77F4339D73A3}" type="sibTrans" cxnId="{7363234B-EC86-41E7-A9DB-4608C3DF2E9E}">
      <dgm:prSet/>
      <dgm:spPr/>
      <dgm:t>
        <a:bodyPr/>
        <a:lstStyle/>
        <a:p>
          <a:endParaRPr lang="en-US"/>
        </a:p>
      </dgm:t>
    </dgm:pt>
    <dgm:pt modelId="{04DE5A88-43A7-4B7C-A42D-7AA5C787F68F}">
      <dgm:prSet custT="1"/>
      <dgm:spPr/>
      <dgm:t>
        <a:bodyPr/>
        <a:lstStyle/>
        <a:p>
          <a:r>
            <a:rPr lang="en-US" sz="1600" b="0" i="0" dirty="0"/>
            <a:t>a collection of key-value pairs.</a:t>
          </a:r>
          <a:endParaRPr lang="en-US" sz="1600" dirty="0"/>
        </a:p>
      </dgm:t>
    </dgm:pt>
    <dgm:pt modelId="{6639481D-077D-4C3D-A525-A16DF461C325}" type="parTrans" cxnId="{B29E9F79-81DE-47DD-A667-376EF91DFB53}">
      <dgm:prSet/>
      <dgm:spPr/>
      <dgm:t>
        <a:bodyPr/>
        <a:lstStyle/>
        <a:p>
          <a:endParaRPr lang="en-US"/>
        </a:p>
      </dgm:t>
    </dgm:pt>
    <dgm:pt modelId="{707FE682-900B-4354-B5C2-8E8C6EC40660}" type="sibTrans" cxnId="{B29E9F79-81DE-47DD-A667-376EF91DFB53}">
      <dgm:prSet/>
      <dgm:spPr/>
      <dgm:t>
        <a:bodyPr/>
        <a:lstStyle/>
        <a:p>
          <a:endParaRPr lang="en-US"/>
        </a:p>
      </dgm:t>
    </dgm:pt>
    <dgm:pt modelId="{DB58BC27-048F-4FA3-B617-E23FB247137A}">
      <dgm:prSet custT="1"/>
      <dgm:spPr/>
      <dgm:t>
        <a:bodyPr/>
        <a:lstStyle/>
        <a:p>
          <a:r>
            <a:rPr lang="en-US" sz="1600" dirty="0"/>
            <a:t>an unordered collection of unique elements.</a:t>
          </a:r>
        </a:p>
      </dgm:t>
    </dgm:pt>
    <dgm:pt modelId="{4EFB9652-FA0F-4DE5-8861-A213C8793041}" type="parTrans" cxnId="{E228F631-21FE-419F-A835-D9E3543005A5}">
      <dgm:prSet/>
      <dgm:spPr/>
      <dgm:t>
        <a:bodyPr/>
        <a:lstStyle/>
        <a:p>
          <a:endParaRPr lang="en-US"/>
        </a:p>
      </dgm:t>
    </dgm:pt>
    <dgm:pt modelId="{B761638E-25C8-478F-957E-EA8C4AF6B6B9}" type="sibTrans" cxnId="{E228F631-21FE-419F-A835-D9E3543005A5}">
      <dgm:prSet/>
      <dgm:spPr/>
      <dgm:t>
        <a:bodyPr/>
        <a:lstStyle/>
        <a:p>
          <a:endParaRPr lang="en-US"/>
        </a:p>
      </dgm:t>
    </dgm:pt>
    <dgm:pt modelId="{B4AEE958-30A2-41C7-8534-AC2A742FCACD}">
      <dgm:prSet custT="1"/>
      <dgm:spPr/>
      <dgm:t>
        <a:bodyPr/>
        <a:lstStyle/>
        <a:p>
          <a:r>
            <a:rPr lang="en-US" sz="1600" b="0" i="0" dirty="0"/>
            <a:t>the absence of a value.</a:t>
          </a:r>
          <a:endParaRPr lang="en-US" sz="1600" dirty="0"/>
        </a:p>
      </dgm:t>
    </dgm:pt>
    <dgm:pt modelId="{F7367D62-B793-4542-9810-C4EE3212A657}" type="parTrans" cxnId="{1115EC7F-ED0F-43CA-ADD5-712BABF827F5}">
      <dgm:prSet/>
      <dgm:spPr/>
      <dgm:t>
        <a:bodyPr/>
        <a:lstStyle/>
        <a:p>
          <a:endParaRPr lang="en-US"/>
        </a:p>
      </dgm:t>
    </dgm:pt>
    <dgm:pt modelId="{6F6F4F53-6D40-4490-BA88-1FDD693E2693}" type="sibTrans" cxnId="{1115EC7F-ED0F-43CA-ADD5-712BABF827F5}">
      <dgm:prSet/>
      <dgm:spPr/>
      <dgm:t>
        <a:bodyPr/>
        <a:lstStyle/>
        <a:p>
          <a:endParaRPr lang="en-US"/>
        </a:p>
      </dgm:t>
    </dgm:pt>
    <dgm:pt modelId="{4B2D24B0-C365-4BBD-BF0D-147C78C6751B}" type="pres">
      <dgm:prSet presAssocID="{4A8F95AE-5A46-47B1-AFA1-301F423A0F0D}" presName="Name0" presStyleCnt="0">
        <dgm:presLayoutVars>
          <dgm:dir/>
          <dgm:animLvl val="lvl"/>
          <dgm:resizeHandles val="exact"/>
        </dgm:presLayoutVars>
      </dgm:prSet>
      <dgm:spPr/>
    </dgm:pt>
    <dgm:pt modelId="{67B8FB5C-931A-4E80-AA87-AA3DFBDCDD15}" type="pres">
      <dgm:prSet presAssocID="{09B08127-A547-40A9-897A-D01B03F17AC9}" presName="composite" presStyleCnt="0"/>
      <dgm:spPr/>
    </dgm:pt>
    <dgm:pt modelId="{6398E655-6125-4BDA-9762-70B11005256B}" type="pres">
      <dgm:prSet presAssocID="{09B08127-A547-40A9-897A-D01B03F17AC9}" presName="parTx" presStyleLbl="alignNode1" presStyleIdx="0" presStyleCnt="5">
        <dgm:presLayoutVars>
          <dgm:chMax val="0"/>
          <dgm:chPref val="0"/>
          <dgm:bulletEnabled val="1"/>
        </dgm:presLayoutVars>
      </dgm:prSet>
      <dgm:spPr/>
    </dgm:pt>
    <dgm:pt modelId="{92773D98-C098-40DD-A272-B4ED3D2DEEC4}" type="pres">
      <dgm:prSet presAssocID="{09B08127-A547-40A9-897A-D01B03F17AC9}" presName="desTx" presStyleLbl="alignAccFollowNode1" presStyleIdx="0" presStyleCnt="5">
        <dgm:presLayoutVars>
          <dgm:bulletEnabled val="1"/>
        </dgm:presLayoutVars>
      </dgm:prSet>
      <dgm:spPr/>
    </dgm:pt>
    <dgm:pt modelId="{D50C69C2-D831-4C25-BABD-3E9AC73920E1}" type="pres">
      <dgm:prSet presAssocID="{A62A50D2-CD6F-441A-B507-B9254974E3B5}" presName="space" presStyleCnt="0"/>
      <dgm:spPr/>
    </dgm:pt>
    <dgm:pt modelId="{A92FC8C5-E2C9-4D96-A77D-6EEB4B5C2FB8}" type="pres">
      <dgm:prSet presAssocID="{5F567481-86AE-4896-BBD6-2D6E6810D725}" presName="composite" presStyleCnt="0"/>
      <dgm:spPr/>
    </dgm:pt>
    <dgm:pt modelId="{FC60C52E-7371-4597-92B6-552DE6A57D49}" type="pres">
      <dgm:prSet presAssocID="{5F567481-86AE-4896-BBD6-2D6E6810D725}" presName="parTx" presStyleLbl="alignNode1" presStyleIdx="1" presStyleCnt="5">
        <dgm:presLayoutVars>
          <dgm:chMax val="0"/>
          <dgm:chPref val="0"/>
          <dgm:bulletEnabled val="1"/>
        </dgm:presLayoutVars>
      </dgm:prSet>
      <dgm:spPr/>
    </dgm:pt>
    <dgm:pt modelId="{85E6F8A3-D057-4E1C-B154-31E13F8130AB}" type="pres">
      <dgm:prSet presAssocID="{5F567481-86AE-4896-BBD6-2D6E6810D725}" presName="desTx" presStyleLbl="alignAccFollowNode1" presStyleIdx="1" presStyleCnt="5">
        <dgm:presLayoutVars>
          <dgm:bulletEnabled val="1"/>
        </dgm:presLayoutVars>
      </dgm:prSet>
      <dgm:spPr/>
    </dgm:pt>
    <dgm:pt modelId="{F2E3332A-B501-4290-AF4E-4CFDD843D35C}" type="pres">
      <dgm:prSet presAssocID="{77463F55-3039-46D8-81C0-1360E31EF84E}" presName="space" presStyleCnt="0"/>
      <dgm:spPr/>
    </dgm:pt>
    <dgm:pt modelId="{AB0EDCAF-06CC-48F9-B772-6347EBFA5F97}" type="pres">
      <dgm:prSet presAssocID="{342E4E54-FC05-444A-9D8F-62964D69774D}" presName="composite" presStyleCnt="0"/>
      <dgm:spPr/>
    </dgm:pt>
    <dgm:pt modelId="{72BA8C60-0D17-4D57-AA3D-E110DE1346EF}" type="pres">
      <dgm:prSet presAssocID="{342E4E54-FC05-444A-9D8F-62964D69774D}" presName="parTx" presStyleLbl="alignNode1" presStyleIdx="2" presStyleCnt="5">
        <dgm:presLayoutVars>
          <dgm:chMax val="0"/>
          <dgm:chPref val="0"/>
          <dgm:bulletEnabled val="1"/>
        </dgm:presLayoutVars>
      </dgm:prSet>
      <dgm:spPr/>
    </dgm:pt>
    <dgm:pt modelId="{C861B8F1-738B-455F-88E6-E56CE291C1DA}" type="pres">
      <dgm:prSet presAssocID="{342E4E54-FC05-444A-9D8F-62964D69774D}" presName="desTx" presStyleLbl="alignAccFollowNode1" presStyleIdx="2" presStyleCnt="5">
        <dgm:presLayoutVars>
          <dgm:bulletEnabled val="1"/>
        </dgm:presLayoutVars>
      </dgm:prSet>
      <dgm:spPr/>
    </dgm:pt>
    <dgm:pt modelId="{65412C44-3311-4F0D-904D-4C293B8F4207}" type="pres">
      <dgm:prSet presAssocID="{F53F49FC-276B-4285-8616-ACB5B9FD57BE}" presName="space" presStyleCnt="0"/>
      <dgm:spPr/>
    </dgm:pt>
    <dgm:pt modelId="{CD9AB422-D80D-4ED5-84C9-C5CA591407F5}" type="pres">
      <dgm:prSet presAssocID="{90E6C622-A7BB-4807-880F-CC58A13071F0}" presName="composite" presStyleCnt="0"/>
      <dgm:spPr/>
    </dgm:pt>
    <dgm:pt modelId="{4D1870D3-EC2F-41E1-AA8A-5DE83A2395A8}" type="pres">
      <dgm:prSet presAssocID="{90E6C622-A7BB-4807-880F-CC58A13071F0}" presName="parTx" presStyleLbl="alignNode1" presStyleIdx="3" presStyleCnt="5">
        <dgm:presLayoutVars>
          <dgm:chMax val="0"/>
          <dgm:chPref val="0"/>
          <dgm:bulletEnabled val="1"/>
        </dgm:presLayoutVars>
      </dgm:prSet>
      <dgm:spPr/>
    </dgm:pt>
    <dgm:pt modelId="{A8160FE1-E3C7-4F47-898D-22DB08FA5F52}" type="pres">
      <dgm:prSet presAssocID="{90E6C622-A7BB-4807-880F-CC58A13071F0}" presName="desTx" presStyleLbl="alignAccFollowNode1" presStyleIdx="3" presStyleCnt="5">
        <dgm:presLayoutVars>
          <dgm:bulletEnabled val="1"/>
        </dgm:presLayoutVars>
      </dgm:prSet>
      <dgm:spPr/>
    </dgm:pt>
    <dgm:pt modelId="{D1394158-5949-4590-A91E-E57193E802DE}" type="pres">
      <dgm:prSet presAssocID="{C5394546-948D-47B5-A84F-C63CF7FA8990}" presName="space" presStyleCnt="0"/>
      <dgm:spPr/>
    </dgm:pt>
    <dgm:pt modelId="{072EBF9F-7AAA-44EE-9B9E-85DEB4BE7E89}" type="pres">
      <dgm:prSet presAssocID="{1E9AD068-A3DB-43FD-BFCD-6D5289F2C1C3}" presName="composite" presStyleCnt="0"/>
      <dgm:spPr/>
    </dgm:pt>
    <dgm:pt modelId="{E1591508-01CC-446D-A1C6-E01B6F44A108}" type="pres">
      <dgm:prSet presAssocID="{1E9AD068-A3DB-43FD-BFCD-6D5289F2C1C3}" presName="parTx" presStyleLbl="alignNode1" presStyleIdx="4" presStyleCnt="5">
        <dgm:presLayoutVars>
          <dgm:chMax val="0"/>
          <dgm:chPref val="0"/>
          <dgm:bulletEnabled val="1"/>
        </dgm:presLayoutVars>
      </dgm:prSet>
      <dgm:spPr/>
    </dgm:pt>
    <dgm:pt modelId="{CF82B441-4050-403F-A333-A1B2517F8EBE}" type="pres">
      <dgm:prSet presAssocID="{1E9AD068-A3DB-43FD-BFCD-6D5289F2C1C3}" presName="desTx" presStyleLbl="alignAccFollowNode1" presStyleIdx="4" presStyleCnt="5">
        <dgm:presLayoutVars>
          <dgm:bulletEnabled val="1"/>
        </dgm:presLayoutVars>
      </dgm:prSet>
      <dgm:spPr/>
    </dgm:pt>
  </dgm:ptLst>
  <dgm:cxnLst>
    <dgm:cxn modelId="{8713AB0A-D665-46D3-BFFD-191F51F2B411}" type="presOf" srcId="{342E4E54-FC05-444A-9D8F-62964D69774D}" destId="{72BA8C60-0D17-4D57-AA3D-E110DE1346EF}" srcOrd="0" destOrd="0" presId="urn:microsoft.com/office/officeart/2005/8/layout/hList1"/>
    <dgm:cxn modelId="{E228F631-21FE-419F-A835-D9E3543005A5}" srcId="{90E6C622-A7BB-4807-880F-CC58A13071F0}" destId="{DB58BC27-048F-4FA3-B617-E23FB247137A}" srcOrd="0" destOrd="0" parTransId="{4EFB9652-FA0F-4DE5-8861-A213C8793041}" sibTransId="{B761638E-25C8-478F-957E-EA8C4AF6B6B9}"/>
    <dgm:cxn modelId="{5C4F1E34-253E-4AAD-937D-275403A7C42F}" srcId="{4A8F95AE-5A46-47B1-AFA1-301F423A0F0D}" destId="{1E9AD068-A3DB-43FD-BFCD-6D5289F2C1C3}" srcOrd="4" destOrd="0" parTransId="{51820CBF-D339-4211-9DD5-8FBC0E1B24F5}" sibTransId="{65F6B5EA-69E9-4AA2-B6E5-F57C4D2354F6}"/>
    <dgm:cxn modelId="{AD09C15C-EA12-4DE8-9667-C03F65FE9192}" type="presOf" srcId="{DB58BC27-048F-4FA3-B617-E23FB247137A}" destId="{A8160FE1-E3C7-4F47-898D-22DB08FA5F52}" srcOrd="0" destOrd="0" presId="urn:microsoft.com/office/officeart/2005/8/layout/hList1"/>
    <dgm:cxn modelId="{7363234B-EC86-41E7-A9DB-4608C3DF2E9E}" srcId="{5F567481-86AE-4896-BBD6-2D6E6810D725}" destId="{E16ACA98-EFB3-4547-9251-847F79BA5A87}" srcOrd="0" destOrd="0" parTransId="{868E64D2-4395-4091-906A-B5EB3CBAAD2C}" sibTransId="{69FD029D-39CE-4FDF-9513-77F4339D73A3}"/>
    <dgm:cxn modelId="{72E9F36D-36A5-4BEB-9F8B-331FF528C7D0}" srcId="{4A8F95AE-5A46-47B1-AFA1-301F423A0F0D}" destId="{5F567481-86AE-4896-BBD6-2D6E6810D725}" srcOrd="1" destOrd="0" parTransId="{D4FD284D-7E6B-4D5B-B027-AFCB0B308A4A}" sibTransId="{77463F55-3039-46D8-81C0-1360E31EF84E}"/>
    <dgm:cxn modelId="{E44ABF71-CCD3-48AA-AD61-FF97CE937B5B}" srcId="{4A8F95AE-5A46-47B1-AFA1-301F423A0F0D}" destId="{90E6C622-A7BB-4807-880F-CC58A13071F0}" srcOrd="3" destOrd="0" parTransId="{0EC06228-9637-4D84-BAEF-A42FAAF40B0D}" sibTransId="{C5394546-948D-47B5-A84F-C63CF7FA8990}"/>
    <dgm:cxn modelId="{AA308C52-631A-481B-98A8-15826C65C238}" type="presOf" srcId="{5F567481-86AE-4896-BBD6-2D6E6810D725}" destId="{FC60C52E-7371-4597-92B6-552DE6A57D49}" srcOrd="0" destOrd="0" presId="urn:microsoft.com/office/officeart/2005/8/layout/hList1"/>
    <dgm:cxn modelId="{7CF5F354-DBF0-4ABA-8886-D179F2191813}" type="presOf" srcId="{90E6C622-A7BB-4807-880F-CC58A13071F0}" destId="{4D1870D3-EC2F-41E1-AA8A-5DE83A2395A8}" srcOrd="0" destOrd="0" presId="urn:microsoft.com/office/officeart/2005/8/layout/hList1"/>
    <dgm:cxn modelId="{B9068176-7660-4BE6-9EC2-9673925FA40D}" type="presOf" srcId="{B4AEE958-30A2-41C7-8534-AC2A742FCACD}" destId="{CF82B441-4050-403F-A333-A1B2517F8EBE}" srcOrd="0" destOrd="0" presId="urn:microsoft.com/office/officeart/2005/8/layout/hList1"/>
    <dgm:cxn modelId="{B29E9F79-81DE-47DD-A667-376EF91DFB53}" srcId="{342E4E54-FC05-444A-9D8F-62964D69774D}" destId="{04DE5A88-43A7-4B7C-A42D-7AA5C787F68F}" srcOrd="0" destOrd="0" parTransId="{6639481D-077D-4C3D-A525-A16DF461C325}" sibTransId="{707FE682-900B-4354-B5C2-8E8C6EC40660}"/>
    <dgm:cxn modelId="{1115EC7F-ED0F-43CA-ADD5-712BABF827F5}" srcId="{1E9AD068-A3DB-43FD-BFCD-6D5289F2C1C3}" destId="{B4AEE958-30A2-41C7-8534-AC2A742FCACD}" srcOrd="0" destOrd="0" parTransId="{F7367D62-B793-4542-9810-C4EE3212A657}" sibTransId="{6F6F4F53-6D40-4490-BA88-1FDD693E2693}"/>
    <dgm:cxn modelId="{79F8F980-25E9-4707-A723-704BDFAEC0BB}" type="presOf" srcId="{4A8F95AE-5A46-47B1-AFA1-301F423A0F0D}" destId="{4B2D24B0-C365-4BBD-BF0D-147C78C6751B}" srcOrd="0" destOrd="0" presId="urn:microsoft.com/office/officeart/2005/8/layout/hList1"/>
    <dgm:cxn modelId="{E5CF908D-9DD9-4007-9A88-0980BF40C67A}" type="presOf" srcId="{1E9AD068-A3DB-43FD-BFCD-6D5289F2C1C3}" destId="{E1591508-01CC-446D-A1C6-E01B6F44A108}" srcOrd="0" destOrd="0" presId="urn:microsoft.com/office/officeart/2005/8/layout/hList1"/>
    <dgm:cxn modelId="{2260E58F-F4C0-47D6-846F-DFB0C7D77A11}" srcId="{4A8F95AE-5A46-47B1-AFA1-301F423A0F0D}" destId="{342E4E54-FC05-444A-9D8F-62964D69774D}" srcOrd="2" destOrd="0" parTransId="{A3E7E5CA-343B-46CE-9D07-2561D6C9F88D}" sibTransId="{F53F49FC-276B-4285-8616-ACB5B9FD57BE}"/>
    <dgm:cxn modelId="{590D779C-ADD0-48B8-813F-5F9CC2596947}" type="presOf" srcId="{04DE5A88-43A7-4B7C-A42D-7AA5C787F68F}" destId="{C861B8F1-738B-455F-88E6-E56CE291C1DA}" srcOrd="0" destOrd="0" presId="urn:microsoft.com/office/officeart/2005/8/layout/hList1"/>
    <dgm:cxn modelId="{89EE4FA4-3D21-47EC-BB34-677D791BDB79}" srcId="{09B08127-A547-40A9-897A-D01B03F17AC9}" destId="{658E011D-288D-48C7-B768-5318FC804264}" srcOrd="0" destOrd="0" parTransId="{3F1A54F7-0940-486E-9E85-DCD8878D4ACC}" sibTransId="{AC1505B7-08C3-48B4-A72F-47FF86F2BC6B}"/>
    <dgm:cxn modelId="{D2B684BA-674E-4E6A-BB9A-7EE0A8CD505B}" srcId="{4A8F95AE-5A46-47B1-AFA1-301F423A0F0D}" destId="{09B08127-A547-40A9-897A-D01B03F17AC9}" srcOrd="0" destOrd="0" parTransId="{544D8D81-8C13-4B94-A40B-8D0AF5985BEA}" sibTransId="{A62A50D2-CD6F-441A-B507-B9254974E3B5}"/>
    <dgm:cxn modelId="{65F56EC5-C951-4034-9921-2E39FF9A3B14}" type="presOf" srcId="{E16ACA98-EFB3-4547-9251-847F79BA5A87}" destId="{85E6F8A3-D057-4E1C-B154-31E13F8130AB}" srcOrd="0" destOrd="0" presId="urn:microsoft.com/office/officeart/2005/8/layout/hList1"/>
    <dgm:cxn modelId="{9B3146D4-7647-4B18-8722-2DB631EF5931}" type="presOf" srcId="{658E011D-288D-48C7-B768-5318FC804264}" destId="{92773D98-C098-40DD-A272-B4ED3D2DEEC4}" srcOrd="0" destOrd="0" presId="urn:microsoft.com/office/officeart/2005/8/layout/hList1"/>
    <dgm:cxn modelId="{8063A8E0-F822-4795-AC10-1BE1FA8225BC}" type="presOf" srcId="{09B08127-A547-40A9-897A-D01B03F17AC9}" destId="{6398E655-6125-4BDA-9762-70B11005256B}" srcOrd="0" destOrd="0" presId="urn:microsoft.com/office/officeart/2005/8/layout/hList1"/>
    <dgm:cxn modelId="{39B03B6F-7F28-4963-A110-09FEC7E5DDD1}" type="presParOf" srcId="{4B2D24B0-C365-4BBD-BF0D-147C78C6751B}" destId="{67B8FB5C-931A-4E80-AA87-AA3DFBDCDD15}" srcOrd="0" destOrd="0" presId="urn:microsoft.com/office/officeart/2005/8/layout/hList1"/>
    <dgm:cxn modelId="{65ABDA7D-4F11-4DB4-8688-8968149DA085}" type="presParOf" srcId="{67B8FB5C-931A-4E80-AA87-AA3DFBDCDD15}" destId="{6398E655-6125-4BDA-9762-70B11005256B}" srcOrd="0" destOrd="0" presId="urn:microsoft.com/office/officeart/2005/8/layout/hList1"/>
    <dgm:cxn modelId="{94DBA939-FB55-442C-9049-7288ADC1FE7F}" type="presParOf" srcId="{67B8FB5C-931A-4E80-AA87-AA3DFBDCDD15}" destId="{92773D98-C098-40DD-A272-B4ED3D2DEEC4}" srcOrd="1" destOrd="0" presId="urn:microsoft.com/office/officeart/2005/8/layout/hList1"/>
    <dgm:cxn modelId="{3C295F1D-0488-4E3A-AA82-AF8496614ADA}" type="presParOf" srcId="{4B2D24B0-C365-4BBD-BF0D-147C78C6751B}" destId="{D50C69C2-D831-4C25-BABD-3E9AC73920E1}" srcOrd="1" destOrd="0" presId="urn:microsoft.com/office/officeart/2005/8/layout/hList1"/>
    <dgm:cxn modelId="{C6686158-47F8-41ED-BBCC-CA113A7DDC45}" type="presParOf" srcId="{4B2D24B0-C365-4BBD-BF0D-147C78C6751B}" destId="{A92FC8C5-E2C9-4D96-A77D-6EEB4B5C2FB8}" srcOrd="2" destOrd="0" presId="urn:microsoft.com/office/officeart/2005/8/layout/hList1"/>
    <dgm:cxn modelId="{5A44F601-7565-4A25-8B71-F699F0C602C2}" type="presParOf" srcId="{A92FC8C5-E2C9-4D96-A77D-6EEB4B5C2FB8}" destId="{FC60C52E-7371-4597-92B6-552DE6A57D49}" srcOrd="0" destOrd="0" presId="urn:microsoft.com/office/officeart/2005/8/layout/hList1"/>
    <dgm:cxn modelId="{446F5C8C-5DC0-4A51-926B-B39A6F29B39F}" type="presParOf" srcId="{A92FC8C5-E2C9-4D96-A77D-6EEB4B5C2FB8}" destId="{85E6F8A3-D057-4E1C-B154-31E13F8130AB}" srcOrd="1" destOrd="0" presId="urn:microsoft.com/office/officeart/2005/8/layout/hList1"/>
    <dgm:cxn modelId="{36C5CD6F-BE0C-4E5C-AE80-CC3103EDC623}" type="presParOf" srcId="{4B2D24B0-C365-4BBD-BF0D-147C78C6751B}" destId="{F2E3332A-B501-4290-AF4E-4CFDD843D35C}" srcOrd="3" destOrd="0" presId="urn:microsoft.com/office/officeart/2005/8/layout/hList1"/>
    <dgm:cxn modelId="{D1A40620-2A20-412E-80C2-D543973E7EFA}" type="presParOf" srcId="{4B2D24B0-C365-4BBD-BF0D-147C78C6751B}" destId="{AB0EDCAF-06CC-48F9-B772-6347EBFA5F97}" srcOrd="4" destOrd="0" presId="urn:microsoft.com/office/officeart/2005/8/layout/hList1"/>
    <dgm:cxn modelId="{BDDB6454-0A19-4177-B286-5D7EB748AC42}" type="presParOf" srcId="{AB0EDCAF-06CC-48F9-B772-6347EBFA5F97}" destId="{72BA8C60-0D17-4D57-AA3D-E110DE1346EF}" srcOrd="0" destOrd="0" presId="urn:microsoft.com/office/officeart/2005/8/layout/hList1"/>
    <dgm:cxn modelId="{9B330BB3-5906-4D4A-81EA-DFD9A94A0079}" type="presParOf" srcId="{AB0EDCAF-06CC-48F9-B772-6347EBFA5F97}" destId="{C861B8F1-738B-455F-88E6-E56CE291C1DA}" srcOrd="1" destOrd="0" presId="urn:microsoft.com/office/officeart/2005/8/layout/hList1"/>
    <dgm:cxn modelId="{5FBF2C9E-4A93-4C42-9472-57BEC4124552}" type="presParOf" srcId="{4B2D24B0-C365-4BBD-BF0D-147C78C6751B}" destId="{65412C44-3311-4F0D-904D-4C293B8F4207}" srcOrd="5" destOrd="0" presId="urn:microsoft.com/office/officeart/2005/8/layout/hList1"/>
    <dgm:cxn modelId="{508B780F-637E-4B9D-85A6-3E2770490E4E}" type="presParOf" srcId="{4B2D24B0-C365-4BBD-BF0D-147C78C6751B}" destId="{CD9AB422-D80D-4ED5-84C9-C5CA591407F5}" srcOrd="6" destOrd="0" presId="urn:microsoft.com/office/officeart/2005/8/layout/hList1"/>
    <dgm:cxn modelId="{E361B570-1475-4ABD-90C4-B56CC23F72E2}" type="presParOf" srcId="{CD9AB422-D80D-4ED5-84C9-C5CA591407F5}" destId="{4D1870D3-EC2F-41E1-AA8A-5DE83A2395A8}" srcOrd="0" destOrd="0" presId="urn:microsoft.com/office/officeart/2005/8/layout/hList1"/>
    <dgm:cxn modelId="{FD38290A-D2EB-4D51-805A-37EF5AE4CDE8}" type="presParOf" srcId="{CD9AB422-D80D-4ED5-84C9-C5CA591407F5}" destId="{A8160FE1-E3C7-4F47-898D-22DB08FA5F52}" srcOrd="1" destOrd="0" presId="urn:microsoft.com/office/officeart/2005/8/layout/hList1"/>
    <dgm:cxn modelId="{29197CE8-CBBF-4D45-8CB4-1F68B33ECACC}" type="presParOf" srcId="{4B2D24B0-C365-4BBD-BF0D-147C78C6751B}" destId="{D1394158-5949-4590-A91E-E57193E802DE}" srcOrd="7" destOrd="0" presId="urn:microsoft.com/office/officeart/2005/8/layout/hList1"/>
    <dgm:cxn modelId="{F878FFD4-6D1E-4F43-8EE0-FF94BC04D215}" type="presParOf" srcId="{4B2D24B0-C365-4BBD-BF0D-147C78C6751B}" destId="{072EBF9F-7AAA-44EE-9B9E-85DEB4BE7E89}" srcOrd="8" destOrd="0" presId="urn:microsoft.com/office/officeart/2005/8/layout/hList1"/>
    <dgm:cxn modelId="{1779DF62-7F13-4F79-ADA1-B100EFA3495C}" type="presParOf" srcId="{072EBF9F-7AAA-44EE-9B9E-85DEB4BE7E89}" destId="{E1591508-01CC-446D-A1C6-E01B6F44A108}" srcOrd="0" destOrd="0" presId="urn:microsoft.com/office/officeart/2005/8/layout/hList1"/>
    <dgm:cxn modelId="{0E82274C-48B4-47C1-B016-3096A4227F23}" type="presParOf" srcId="{072EBF9F-7AAA-44EE-9B9E-85DEB4BE7E89}" destId="{CF82B441-4050-403F-A333-A1B2517F8EBE}"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6F078-FB9E-49B8-8B57-B00CEA087995}">
      <dsp:nvSpPr>
        <dsp:cNvPr id="0" name=""/>
        <dsp:cNvSpPr/>
      </dsp:nvSpPr>
      <dsp:spPr>
        <a:xfrm>
          <a:off x="5439" y="17761"/>
          <a:ext cx="208529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Integer (int):</a:t>
          </a:r>
          <a:endParaRPr lang="en-US" sz="1800" kern="1200" dirty="0"/>
        </a:p>
      </dsp:txBody>
      <dsp:txXfrm>
        <a:off x="5439" y="17761"/>
        <a:ext cx="2085291" cy="691200"/>
      </dsp:txXfrm>
    </dsp:sp>
    <dsp:sp modelId="{F354A21B-3952-4349-BD29-86795B24D18F}">
      <dsp:nvSpPr>
        <dsp:cNvPr id="0" name=""/>
        <dsp:cNvSpPr/>
      </dsp:nvSpPr>
      <dsp:spPr>
        <a:xfrm>
          <a:off x="5439" y="708962"/>
          <a:ext cx="2085291"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whole numbers without decimal points.</a:t>
          </a:r>
          <a:endParaRPr lang="en-US" sz="1600" kern="1200" dirty="0"/>
        </a:p>
      </dsp:txBody>
      <dsp:txXfrm>
        <a:off x="5439" y="708962"/>
        <a:ext cx="2085291" cy="1054080"/>
      </dsp:txXfrm>
    </dsp:sp>
    <dsp:sp modelId="{AEB2ABE8-CCC8-43F8-B2C0-51BBAACF65BF}">
      <dsp:nvSpPr>
        <dsp:cNvPr id="0" name=""/>
        <dsp:cNvSpPr/>
      </dsp:nvSpPr>
      <dsp:spPr>
        <a:xfrm>
          <a:off x="2382671" y="17761"/>
          <a:ext cx="208529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Floating-Point (float):</a:t>
          </a:r>
        </a:p>
      </dsp:txBody>
      <dsp:txXfrm>
        <a:off x="2382671" y="17761"/>
        <a:ext cx="2085291" cy="691200"/>
      </dsp:txXfrm>
    </dsp:sp>
    <dsp:sp modelId="{1B2D14E8-ED0D-448F-942B-C8A4BCCD15D6}">
      <dsp:nvSpPr>
        <dsp:cNvPr id="0" name=""/>
        <dsp:cNvSpPr/>
      </dsp:nvSpPr>
      <dsp:spPr>
        <a:xfrm>
          <a:off x="2382671" y="708962"/>
          <a:ext cx="2085291"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numbers with decimal points.</a:t>
          </a:r>
        </a:p>
      </dsp:txBody>
      <dsp:txXfrm>
        <a:off x="2382671" y="708962"/>
        <a:ext cx="2085291" cy="1054080"/>
      </dsp:txXfrm>
    </dsp:sp>
    <dsp:sp modelId="{50382F7F-1A4C-4F65-B3E3-A87A84A53F08}">
      <dsp:nvSpPr>
        <dsp:cNvPr id="0" name=""/>
        <dsp:cNvSpPr/>
      </dsp:nvSpPr>
      <dsp:spPr>
        <a:xfrm>
          <a:off x="4759903" y="17761"/>
          <a:ext cx="208529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Character (char):</a:t>
          </a:r>
        </a:p>
      </dsp:txBody>
      <dsp:txXfrm>
        <a:off x="4759903" y="17761"/>
        <a:ext cx="2085291" cy="691200"/>
      </dsp:txXfrm>
    </dsp:sp>
    <dsp:sp modelId="{69A037DE-C027-476F-9BCE-25BBB2B2BF13}">
      <dsp:nvSpPr>
        <dsp:cNvPr id="0" name=""/>
        <dsp:cNvSpPr/>
      </dsp:nvSpPr>
      <dsp:spPr>
        <a:xfrm>
          <a:off x="4759903" y="708962"/>
          <a:ext cx="2085291"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a single character, such as a letter, number, or symbol.</a:t>
          </a:r>
        </a:p>
      </dsp:txBody>
      <dsp:txXfrm>
        <a:off x="4759903" y="708962"/>
        <a:ext cx="2085291" cy="1054080"/>
      </dsp:txXfrm>
    </dsp:sp>
    <dsp:sp modelId="{36C691CF-BEA4-4204-8F29-BF492BE8DB76}">
      <dsp:nvSpPr>
        <dsp:cNvPr id="0" name=""/>
        <dsp:cNvSpPr/>
      </dsp:nvSpPr>
      <dsp:spPr>
        <a:xfrm>
          <a:off x="7137135" y="17761"/>
          <a:ext cx="208529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String (str):</a:t>
          </a:r>
        </a:p>
      </dsp:txBody>
      <dsp:txXfrm>
        <a:off x="7137135" y="17761"/>
        <a:ext cx="2085291" cy="691200"/>
      </dsp:txXfrm>
    </dsp:sp>
    <dsp:sp modelId="{53FB1B69-F4CF-4B7E-BFA3-AC1212E65FD8}">
      <dsp:nvSpPr>
        <dsp:cNvPr id="0" name=""/>
        <dsp:cNvSpPr/>
      </dsp:nvSpPr>
      <dsp:spPr>
        <a:xfrm>
          <a:off x="7137135" y="708962"/>
          <a:ext cx="2085291"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a sequence of characters.</a:t>
          </a:r>
        </a:p>
      </dsp:txBody>
      <dsp:txXfrm>
        <a:off x="7137135" y="708962"/>
        <a:ext cx="2085291" cy="1054080"/>
      </dsp:txXfrm>
    </dsp:sp>
    <dsp:sp modelId="{D9301DCF-18E1-4DA4-9AE6-5A764634A631}">
      <dsp:nvSpPr>
        <dsp:cNvPr id="0" name=""/>
        <dsp:cNvSpPr/>
      </dsp:nvSpPr>
      <dsp:spPr>
        <a:xfrm>
          <a:off x="9514367" y="17761"/>
          <a:ext cx="208529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dirty="0"/>
            <a:t>Boolean (bool):</a:t>
          </a:r>
        </a:p>
      </dsp:txBody>
      <dsp:txXfrm>
        <a:off x="9514367" y="17761"/>
        <a:ext cx="2085291" cy="691200"/>
      </dsp:txXfrm>
    </dsp:sp>
    <dsp:sp modelId="{20331898-66C4-4A9C-8EDC-2FB627F2CED2}">
      <dsp:nvSpPr>
        <dsp:cNvPr id="0" name=""/>
        <dsp:cNvSpPr/>
      </dsp:nvSpPr>
      <dsp:spPr>
        <a:xfrm>
          <a:off x="9514367" y="708962"/>
          <a:ext cx="2085291"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a binary value, either true or false.</a:t>
          </a:r>
        </a:p>
      </dsp:txBody>
      <dsp:txXfrm>
        <a:off x="9514367" y="708962"/>
        <a:ext cx="2085291" cy="105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8E655-6125-4BDA-9762-70B11005256B}">
      <dsp:nvSpPr>
        <dsp:cNvPr id="0" name=""/>
        <dsp:cNvSpPr/>
      </dsp:nvSpPr>
      <dsp:spPr>
        <a:xfrm>
          <a:off x="5439" y="12183"/>
          <a:ext cx="2085291" cy="8341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List (list):</a:t>
          </a:r>
          <a:endParaRPr lang="en-US" sz="1800" kern="1200" dirty="0"/>
        </a:p>
      </dsp:txBody>
      <dsp:txXfrm>
        <a:off x="5439" y="12183"/>
        <a:ext cx="2085291" cy="834116"/>
      </dsp:txXfrm>
    </dsp:sp>
    <dsp:sp modelId="{92773D98-C098-40DD-A272-B4ED3D2DEEC4}">
      <dsp:nvSpPr>
        <dsp:cNvPr id="0" name=""/>
        <dsp:cNvSpPr/>
      </dsp:nvSpPr>
      <dsp:spPr>
        <a:xfrm>
          <a:off x="5439" y="846300"/>
          <a:ext cx="2085291"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an ordered collection of elements.</a:t>
          </a:r>
          <a:endParaRPr lang="en-US" sz="1600" kern="1200" dirty="0"/>
        </a:p>
      </dsp:txBody>
      <dsp:txXfrm>
        <a:off x="5439" y="846300"/>
        <a:ext cx="2085291" cy="922320"/>
      </dsp:txXfrm>
    </dsp:sp>
    <dsp:sp modelId="{FC60C52E-7371-4597-92B6-552DE6A57D49}">
      <dsp:nvSpPr>
        <dsp:cNvPr id="0" name=""/>
        <dsp:cNvSpPr/>
      </dsp:nvSpPr>
      <dsp:spPr>
        <a:xfrm>
          <a:off x="2382671" y="12183"/>
          <a:ext cx="2085291" cy="8341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Tuple</a:t>
          </a:r>
          <a:r>
            <a:rPr lang="en-US" sz="2300" b="0" i="0" kern="1200" dirty="0"/>
            <a:t> (tuple):</a:t>
          </a:r>
          <a:endParaRPr lang="en-US" sz="2300" kern="1200" dirty="0"/>
        </a:p>
      </dsp:txBody>
      <dsp:txXfrm>
        <a:off x="2382671" y="12183"/>
        <a:ext cx="2085291" cy="834116"/>
      </dsp:txXfrm>
    </dsp:sp>
    <dsp:sp modelId="{85E6F8A3-D057-4E1C-B154-31E13F8130AB}">
      <dsp:nvSpPr>
        <dsp:cNvPr id="0" name=""/>
        <dsp:cNvSpPr/>
      </dsp:nvSpPr>
      <dsp:spPr>
        <a:xfrm>
          <a:off x="2382671" y="846300"/>
          <a:ext cx="2085291"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similar to a list but is immutable.</a:t>
          </a:r>
          <a:endParaRPr lang="en-US" sz="1600" kern="1200" dirty="0"/>
        </a:p>
      </dsp:txBody>
      <dsp:txXfrm>
        <a:off x="2382671" y="846300"/>
        <a:ext cx="2085291" cy="922320"/>
      </dsp:txXfrm>
    </dsp:sp>
    <dsp:sp modelId="{72BA8C60-0D17-4D57-AA3D-E110DE1346EF}">
      <dsp:nvSpPr>
        <dsp:cNvPr id="0" name=""/>
        <dsp:cNvSpPr/>
      </dsp:nvSpPr>
      <dsp:spPr>
        <a:xfrm>
          <a:off x="4759903" y="12183"/>
          <a:ext cx="2085291" cy="8341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Dictionary (</a:t>
          </a:r>
          <a:r>
            <a:rPr lang="en-US" sz="1800" b="0" i="0" kern="1200" dirty="0" err="1"/>
            <a:t>dict</a:t>
          </a:r>
          <a:r>
            <a:rPr lang="en-US" sz="1800" b="0" i="0" kern="1200" dirty="0"/>
            <a:t>):</a:t>
          </a:r>
          <a:endParaRPr lang="en-US" sz="1800" kern="1200" dirty="0"/>
        </a:p>
      </dsp:txBody>
      <dsp:txXfrm>
        <a:off x="4759903" y="12183"/>
        <a:ext cx="2085291" cy="834116"/>
      </dsp:txXfrm>
    </dsp:sp>
    <dsp:sp modelId="{C861B8F1-738B-455F-88E6-E56CE291C1DA}">
      <dsp:nvSpPr>
        <dsp:cNvPr id="0" name=""/>
        <dsp:cNvSpPr/>
      </dsp:nvSpPr>
      <dsp:spPr>
        <a:xfrm>
          <a:off x="4759903" y="846300"/>
          <a:ext cx="2085291"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a collection of key-value pairs.</a:t>
          </a:r>
          <a:endParaRPr lang="en-US" sz="1600" kern="1200" dirty="0"/>
        </a:p>
      </dsp:txBody>
      <dsp:txXfrm>
        <a:off x="4759903" y="846300"/>
        <a:ext cx="2085291" cy="922320"/>
      </dsp:txXfrm>
    </dsp:sp>
    <dsp:sp modelId="{4D1870D3-EC2F-41E1-AA8A-5DE83A2395A8}">
      <dsp:nvSpPr>
        <dsp:cNvPr id="0" name=""/>
        <dsp:cNvSpPr/>
      </dsp:nvSpPr>
      <dsp:spPr>
        <a:xfrm>
          <a:off x="7137135" y="12183"/>
          <a:ext cx="2085291" cy="8341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Set (set):</a:t>
          </a:r>
          <a:endParaRPr lang="en-US" sz="1800" kern="1200" dirty="0"/>
        </a:p>
      </dsp:txBody>
      <dsp:txXfrm>
        <a:off x="7137135" y="12183"/>
        <a:ext cx="2085291" cy="834116"/>
      </dsp:txXfrm>
    </dsp:sp>
    <dsp:sp modelId="{A8160FE1-E3C7-4F47-898D-22DB08FA5F52}">
      <dsp:nvSpPr>
        <dsp:cNvPr id="0" name=""/>
        <dsp:cNvSpPr/>
      </dsp:nvSpPr>
      <dsp:spPr>
        <a:xfrm>
          <a:off x="7137135" y="846300"/>
          <a:ext cx="2085291"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an unordered collection of unique elements.</a:t>
          </a:r>
        </a:p>
      </dsp:txBody>
      <dsp:txXfrm>
        <a:off x="7137135" y="846300"/>
        <a:ext cx="2085291" cy="922320"/>
      </dsp:txXfrm>
    </dsp:sp>
    <dsp:sp modelId="{E1591508-01CC-446D-A1C6-E01B6F44A108}">
      <dsp:nvSpPr>
        <dsp:cNvPr id="0" name=""/>
        <dsp:cNvSpPr/>
      </dsp:nvSpPr>
      <dsp:spPr>
        <a:xfrm>
          <a:off x="9514367" y="12183"/>
          <a:ext cx="2085291" cy="8341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dirty="0"/>
            <a:t>Null/None (</a:t>
          </a:r>
          <a:r>
            <a:rPr lang="en-US" sz="1800" b="0" i="0" kern="1200" dirty="0" err="1"/>
            <a:t>NoneType</a:t>
          </a:r>
          <a:r>
            <a:rPr lang="en-US" sz="2300" b="0" i="0" kern="1200" dirty="0"/>
            <a:t>):</a:t>
          </a:r>
          <a:endParaRPr lang="en-US" sz="2300" kern="1200" dirty="0"/>
        </a:p>
      </dsp:txBody>
      <dsp:txXfrm>
        <a:off x="9514367" y="12183"/>
        <a:ext cx="2085291" cy="834116"/>
      </dsp:txXfrm>
    </dsp:sp>
    <dsp:sp modelId="{CF82B441-4050-403F-A333-A1B2517F8EBE}">
      <dsp:nvSpPr>
        <dsp:cNvPr id="0" name=""/>
        <dsp:cNvSpPr/>
      </dsp:nvSpPr>
      <dsp:spPr>
        <a:xfrm>
          <a:off x="9514367" y="846300"/>
          <a:ext cx="2085291"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the absence of a value.</a:t>
          </a:r>
          <a:endParaRPr lang="en-US" sz="1600" kern="1200" dirty="0"/>
        </a:p>
      </dsp:txBody>
      <dsp:txXfrm>
        <a:off x="9514367" y="846300"/>
        <a:ext cx="2085291" cy="9223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69097-CD73-4ED8-88A7-5AD0C7038490}"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11DB5-2DB9-4AEA-8174-440FD0C8C58E}" type="slidenum">
              <a:rPr lang="en-US" smtClean="0"/>
              <a:t>‹#›</a:t>
            </a:fld>
            <a:endParaRPr lang="en-US"/>
          </a:p>
        </p:txBody>
      </p:sp>
    </p:spTree>
    <p:extLst>
      <p:ext uri="{BB962C8B-B14F-4D97-AF65-F5344CB8AC3E}">
        <p14:creationId xmlns:p14="http://schemas.microsoft.com/office/powerpoint/2010/main" val="2174411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3</a:t>
            </a:fld>
            <a:endParaRPr lang="en-US"/>
          </a:p>
        </p:txBody>
      </p:sp>
    </p:spTree>
    <p:extLst>
      <p:ext uri="{BB962C8B-B14F-4D97-AF65-F5344CB8AC3E}">
        <p14:creationId xmlns:p14="http://schemas.microsoft.com/office/powerpoint/2010/main" val="361810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12</a:t>
            </a:fld>
            <a:endParaRPr lang="en-US"/>
          </a:p>
        </p:txBody>
      </p:sp>
    </p:spTree>
    <p:extLst>
      <p:ext uri="{BB962C8B-B14F-4D97-AF65-F5344CB8AC3E}">
        <p14:creationId xmlns:p14="http://schemas.microsoft.com/office/powerpoint/2010/main" val="2698597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13</a:t>
            </a:fld>
            <a:endParaRPr lang="en-US"/>
          </a:p>
        </p:txBody>
      </p:sp>
    </p:spTree>
    <p:extLst>
      <p:ext uri="{BB962C8B-B14F-4D97-AF65-F5344CB8AC3E}">
        <p14:creationId xmlns:p14="http://schemas.microsoft.com/office/powerpoint/2010/main" val="420719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14</a:t>
            </a:fld>
            <a:endParaRPr lang="en-US"/>
          </a:p>
        </p:txBody>
      </p:sp>
    </p:spTree>
    <p:extLst>
      <p:ext uri="{BB962C8B-B14F-4D97-AF65-F5344CB8AC3E}">
        <p14:creationId xmlns:p14="http://schemas.microsoft.com/office/powerpoint/2010/main" val="3736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15</a:t>
            </a:fld>
            <a:endParaRPr lang="en-US"/>
          </a:p>
        </p:txBody>
      </p:sp>
    </p:spTree>
    <p:extLst>
      <p:ext uri="{BB962C8B-B14F-4D97-AF65-F5344CB8AC3E}">
        <p14:creationId xmlns:p14="http://schemas.microsoft.com/office/powerpoint/2010/main" val="331181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16</a:t>
            </a:fld>
            <a:endParaRPr lang="en-US"/>
          </a:p>
        </p:txBody>
      </p:sp>
    </p:spTree>
    <p:extLst>
      <p:ext uri="{BB962C8B-B14F-4D97-AF65-F5344CB8AC3E}">
        <p14:creationId xmlns:p14="http://schemas.microsoft.com/office/powerpoint/2010/main" val="305860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17</a:t>
            </a:fld>
            <a:endParaRPr lang="en-US"/>
          </a:p>
        </p:txBody>
      </p:sp>
    </p:spTree>
    <p:extLst>
      <p:ext uri="{BB962C8B-B14F-4D97-AF65-F5344CB8AC3E}">
        <p14:creationId xmlns:p14="http://schemas.microsoft.com/office/powerpoint/2010/main" val="3657553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18</a:t>
            </a:fld>
            <a:endParaRPr lang="en-US"/>
          </a:p>
        </p:txBody>
      </p:sp>
    </p:spTree>
    <p:extLst>
      <p:ext uri="{BB962C8B-B14F-4D97-AF65-F5344CB8AC3E}">
        <p14:creationId xmlns:p14="http://schemas.microsoft.com/office/powerpoint/2010/main" val="45350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19</a:t>
            </a:fld>
            <a:endParaRPr lang="en-US"/>
          </a:p>
        </p:txBody>
      </p:sp>
    </p:spTree>
    <p:extLst>
      <p:ext uri="{BB962C8B-B14F-4D97-AF65-F5344CB8AC3E}">
        <p14:creationId xmlns:p14="http://schemas.microsoft.com/office/powerpoint/2010/main" val="4072118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20</a:t>
            </a:fld>
            <a:endParaRPr lang="en-US"/>
          </a:p>
        </p:txBody>
      </p:sp>
    </p:spTree>
    <p:extLst>
      <p:ext uri="{BB962C8B-B14F-4D97-AF65-F5344CB8AC3E}">
        <p14:creationId xmlns:p14="http://schemas.microsoft.com/office/powerpoint/2010/main" val="64681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21</a:t>
            </a:fld>
            <a:endParaRPr lang="en-US"/>
          </a:p>
        </p:txBody>
      </p:sp>
    </p:spTree>
    <p:extLst>
      <p:ext uri="{BB962C8B-B14F-4D97-AF65-F5344CB8AC3E}">
        <p14:creationId xmlns:p14="http://schemas.microsoft.com/office/powerpoint/2010/main" val="279437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4</a:t>
            </a:fld>
            <a:endParaRPr lang="en-US"/>
          </a:p>
        </p:txBody>
      </p:sp>
    </p:spTree>
    <p:extLst>
      <p:ext uri="{BB962C8B-B14F-4D97-AF65-F5344CB8AC3E}">
        <p14:creationId xmlns:p14="http://schemas.microsoft.com/office/powerpoint/2010/main" val="411788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22</a:t>
            </a:fld>
            <a:endParaRPr lang="en-US"/>
          </a:p>
        </p:txBody>
      </p:sp>
    </p:spTree>
    <p:extLst>
      <p:ext uri="{BB962C8B-B14F-4D97-AF65-F5344CB8AC3E}">
        <p14:creationId xmlns:p14="http://schemas.microsoft.com/office/powerpoint/2010/main" val="1121004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23</a:t>
            </a:fld>
            <a:endParaRPr lang="en-US"/>
          </a:p>
        </p:txBody>
      </p:sp>
    </p:spTree>
    <p:extLst>
      <p:ext uri="{BB962C8B-B14F-4D97-AF65-F5344CB8AC3E}">
        <p14:creationId xmlns:p14="http://schemas.microsoft.com/office/powerpoint/2010/main" val="2248152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24</a:t>
            </a:fld>
            <a:endParaRPr lang="en-US"/>
          </a:p>
        </p:txBody>
      </p:sp>
    </p:spTree>
    <p:extLst>
      <p:ext uri="{BB962C8B-B14F-4D97-AF65-F5344CB8AC3E}">
        <p14:creationId xmlns:p14="http://schemas.microsoft.com/office/powerpoint/2010/main" val="1684721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25</a:t>
            </a:fld>
            <a:endParaRPr lang="en-US"/>
          </a:p>
        </p:txBody>
      </p:sp>
    </p:spTree>
    <p:extLst>
      <p:ext uri="{BB962C8B-B14F-4D97-AF65-F5344CB8AC3E}">
        <p14:creationId xmlns:p14="http://schemas.microsoft.com/office/powerpoint/2010/main" val="286639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27</a:t>
            </a:fld>
            <a:endParaRPr lang="en-US"/>
          </a:p>
        </p:txBody>
      </p:sp>
    </p:spTree>
    <p:extLst>
      <p:ext uri="{BB962C8B-B14F-4D97-AF65-F5344CB8AC3E}">
        <p14:creationId xmlns:p14="http://schemas.microsoft.com/office/powerpoint/2010/main" val="2591956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28</a:t>
            </a:fld>
            <a:endParaRPr lang="en-US"/>
          </a:p>
        </p:txBody>
      </p:sp>
    </p:spTree>
    <p:extLst>
      <p:ext uri="{BB962C8B-B14F-4D97-AF65-F5344CB8AC3E}">
        <p14:creationId xmlns:p14="http://schemas.microsoft.com/office/powerpoint/2010/main" val="88615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29</a:t>
            </a:fld>
            <a:endParaRPr lang="en-US"/>
          </a:p>
        </p:txBody>
      </p:sp>
    </p:spTree>
    <p:extLst>
      <p:ext uri="{BB962C8B-B14F-4D97-AF65-F5344CB8AC3E}">
        <p14:creationId xmlns:p14="http://schemas.microsoft.com/office/powerpoint/2010/main" val="3302807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30</a:t>
            </a:fld>
            <a:endParaRPr lang="en-US"/>
          </a:p>
        </p:txBody>
      </p:sp>
    </p:spTree>
    <p:extLst>
      <p:ext uri="{BB962C8B-B14F-4D97-AF65-F5344CB8AC3E}">
        <p14:creationId xmlns:p14="http://schemas.microsoft.com/office/powerpoint/2010/main" val="131201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31</a:t>
            </a:fld>
            <a:endParaRPr lang="en-US"/>
          </a:p>
        </p:txBody>
      </p:sp>
    </p:spTree>
    <p:extLst>
      <p:ext uri="{BB962C8B-B14F-4D97-AF65-F5344CB8AC3E}">
        <p14:creationId xmlns:p14="http://schemas.microsoft.com/office/powerpoint/2010/main" val="80071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32</a:t>
            </a:fld>
            <a:endParaRPr lang="en-US"/>
          </a:p>
        </p:txBody>
      </p:sp>
    </p:spTree>
    <p:extLst>
      <p:ext uri="{BB962C8B-B14F-4D97-AF65-F5344CB8AC3E}">
        <p14:creationId xmlns:p14="http://schemas.microsoft.com/office/powerpoint/2010/main" val="372145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5</a:t>
            </a:fld>
            <a:endParaRPr lang="en-US"/>
          </a:p>
        </p:txBody>
      </p:sp>
    </p:spTree>
    <p:extLst>
      <p:ext uri="{BB962C8B-B14F-4D97-AF65-F5344CB8AC3E}">
        <p14:creationId xmlns:p14="http://schemas.microsoft.com/office/powerpoint/2010/main" val="8270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33</a:t>
            </a:fld>
            <a:endParaRPr lang="en-US"/>
          </a:p>
        </p:txBody>
      </p:sp>
    </p:spTree>
    <p:extLst>
      <p:ext uri="{BB962C8B-B14F-4D97-AF65-F5344CB8AC3E}">
        <p14:creationId xmlns:p14="http://schemas.microsoft.com/office/powerpoint/2010/main" val="419956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34</a:t>
            </a:fld>
            <a:endParaRPr lang="en-US"/>
          </a:p>
        </p:txBody>
      </p:sp>
    </p:spTree>
    <p:extLst>
      <p:ext uri="{BB962C8B-B14F-4D97-AF65-F5344CB8AC3E}">
        <p14:creationId xmlns:p14="http://schemas.microsoft.com/office/powerpoint/2010/main" val="278280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35</a:t>
            </a:fld>
            <a:endParaRPr lang="en-US"/>
          </a:p>
        </p:txBody>
      </p:sp>
    </p:spTree>
    <p:extLst>
      <p:ext uri="{BB962C8B-B14F-4D97-AF65-F5344CB8AC3E}">
        <p14:creationId xmlns:p14="http://schemas.microsoft.com/office/powerpoint/2010/main" val="3199834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36</a:t>
            </a:fld>
            <a:endParaRPr lang="en-US"/>
          </a:p>
        </p:txBody>
      </p:sp>
    </p:spTree>
    <p:extLst>
      <p:ext uri="{BB962C8B-B14F-4D97-AF65-F5344CB8AC3E}">
        <p14:creationId xmlns:p14="http://schemas.microsoft.com/office/powerpoint/2010/main" val="1203238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37</a:t>
            </a:fld>
            <a:endParaRPr lang="en-US"/>
          </a:p>
        </p:txBody>
      </p:sp>
    </p:spTree>
    <p:extLst>
      <p:ext uri="{BB962C8B-B14F-4D97-AF65-F5344CB8AC3E}">
        <p14:creationId xmlns:p14="http://schemas.microsoft.com/office/powerpoint/2010/main" val="36674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38</a:t>
            </a:fld>
            <a:endParaRPr lang="en-US"/>
          </a:p>
        </p:txBody>
      </p:sp>
    </p:spTree>
    <p:extLst>
      <p:ext uri="{BB962C8B-B14F-4D97-AF65-F5344CB8AC3E}">
        <p14:creationId xmlns:p14="http://schemas.microsoft.com/office/powerpoint/2010/main" val="2726588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39</a:t>
            </a:fld>
            <a:endParaRPr lang="en-US"/>
          </a:p>
        </p:txBody>
      </p:sp>
    </p:spTree>
    <p:extLst>
      <p:ext uri="{BB962C8B-B14F-4D97-AF65-F5344CB8AC3E}">
        <p14:creationId xmlns:p14="http://schemas.microsoft.com/office/powerpoint/2010/main" val="3247235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40</a:t>
            </a:fld>
            <a:endParaRPr lang="en-US"/>
          </a:p>
        </p:txBody>
      </p:sp>
    </p:spTree>
    <p:extLst>
      <p:ext uri="{BB962C8B-B14F-4D97-AF65-F5344CB8AC3E}">
        <p14:creationId xmlns:p14="http://schemas.microsoft.com/office/powerpoint/2010/main" val="387409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41</a:t>
            </a:fld>
            <a:endParaRPr lang="en-US"/>
          </a:p>
        </p:txBody>
      </p:sp>
    </p:spTree>
    <p:extLst>
      <p:ext uri="{BB962C8B-B14F-4D97-AF65-F5344CB8AC3E}">
        <p14:creationId xmlns:p14="http://schemas.microsoft.com/office/powerpoint/2010/main" val="2547125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42</a:t>
            </a:fld>
            <a:endParaRPr lang="en-US"/>
          </a:p>
        </p:txBody>
      </p:sp>
    </p:spTree>
    <p:extLst>
      <p:ext uri="{BB962C8B-B14F-4D97-AF65-F5344CB8AC3E}">
        <p14:creationId xmlns:p14="http://schemas.microsoft.com/office/powerpoint/2010/main" val="417236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6</a:t>
            </a:fld>
            <a:endParaRPr lang="en-US"/>
          </a:p>
        </p:txBody>
      </p:sp>
    </p:spTree>
    <p:extLst>
      <p:ext uri="{BB962C8B-B14F-4D97-AF65-F5344CB8AC3E}">
        <p14:creationId xmlns:p14="http://schemas.microsoft.com/office/powerpoint/2010/main" val="110107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43</a:t>
            </a:fld>
            <a:endParaRPr lang="en-US"/>
          </a:p>
        </p:txBody>
      </p:sp>
    </p:spTree>
    <p:extLst>
      <p:ext uri="{BB962C8B-B14F-4D97-AF65-F5344CB8AC3E}">
        <p14:creationId xmlns:p14="http://schemas.microsoft.com/office/powerpoint/2010/main" val="3343569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44</a:t>
            </a:fld>
            <a:endParaRPr lang="en-US"/>
          </a:p>
        </p:txBody>
      </p:sp>
    </p:spTree>
    <p:extLst>
      <p:ext uri="{BB962C8B-B14F-4D97-AF65-F5344CB8AC3E}">
        <p14:creationId xmlns:p14="http://schemas.microsoft.com/office/powerpoint/2010/main" val="303598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Being able to install and import third party libraries is useful, but to be an effective programmer you also need to know what libraries are available for you to use. People typically learn about useful new libraries from online recommendations or from colleagues. If you're a new Python programmer you may not have many colleagues, so to get you started here's a list of packages that are popular with engineers at Udacity.</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45</a:t>
            </a:fld>
            <a:endParaRPr lang="en-US"/>
          </a:p>
        </p:txBody>
      </p:sp>
    </p:spTree>
    <p:extLst>
      <p:ext uri="{BB962C8B-B14F-4D97-AF65-F5344CB8AC3E}">
        <p14:creationId xmlns:p14="http://schemas.microsoft.com/office/powerpoint/2010/main" val="1342736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46</a:t>
            </a:fld>
            <a:endParaRPr lang="en-US"/>
          </a:p>
        </p:txBody>
      </p:sp>
    </p:spTree>
    <p:extLst>
      <p:ext uri="{BB962C8B-B14F-4D97-AF65-F5344CB8AC3E}">
        <p14:creationId xmlns:p14="http://schemas.microsoft.com/office/powerpoint/2010/main" val="1927042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47</a:t>
            </a:fld>
            <a:endParaRPr lang="en-US"/>
          </a:p>
        </p:txBody>
      </p:sp>
    </p:spTree>
    <p:extLst>
      <p:ext uri="{BB962C8B-B14F-4D97-AF65-F5344CB8AC3E}">
        <p14:creationId xmlns:p14="http://schemas.microsoft.com/office/powerpoint/2010/main" val="867463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48</a:t>
            </a:fld>
            <a:endParaRPr lang="en-US"/>
          </a:p>
        </p:txBody>
      </p:sp>
    </p:spTree>
    <p:extLst>
      <p:ext uri="{BB962C8B-B14F-4D97-AF65-F5344CB8AC3E}">
        <p14:creationId xmlns:p14="http://schemas.microsoft.com/office/powerpoint/2010/main" val="2402218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49</a:t>
            </a:fld>
            <a:endParaRPr lang="en-US"/>
          </a:p>
        </p:txBody>
      </p:sp>
    </p:spTree>
    <p:extLst>
      <p:ext uri="{BB962C8B-B14F-4D97-AF65-F5344CB8AC3E}">
        <p14:creationId xmlns:p14="http://schemas.microsoft.com/office/powerpoint/2010/main" val="638837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50</a:t>
            </a:fld>
            <a:endParaRPr lang="en-US"/>
          </a:p>
        </p:txBody>
      </p:sp>
    </p:spTree>
    <p:extLst>
      <p:ext uri="{BB962C8B-B14F-4D97-AF65-F5344CB8AC3E}">
        <p14:creationId xmlns:p14="http://schemas.microsoft.com/office/powerpoint/2010/main" val="4138229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51</a:t>
            </a:fld>
            <a:endParaRPr lang="en-US"/>
          </a:p>
        </p:txBody>
      </p:sp>
    </p:spTree>
    <p:extLst>
      <p:ext uri="{BB962C8B-B14F-4D97-AF65-F5344CB8AC3E}">
        <p14:creationId xmlns:p14="http://schemas.microsoft.com/office/powerpoint/2010/main" val="578036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52</a:t>
            </a:fld>
            <a:endParaRPr lang="en-US"/>
          </a:p>
        </p:txBody>
      </p:sp>
    </p:spTree>
    <p:extLst>
      <p:ext uri="{BB962C8B-B14F-4D97-AF65-F5344CB8AC3E}">
        <p14:creationId xmlns:p14="http://schemas.microsoft.com/office/powerpoint/2010/main" val="3761649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7</a:t>
            </a:fld>
            <a:endParaRPr lang="en-US"/>
          </a:p>
        </p:txBody>
      </p:sp>
    </p:spTree>
    <p:extLst>
      <p:ext uri="{BB962C8B-B14F-4D97-AF65-F5344CB8AC3E}">
        <p14:creationId xmlns:p14="http://schemas.microsoft.com/office/powerpoint/2010/main" val="3646442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53</a:t>
            </a:fld>
            <a:endParaRPr lang="en-US"/>
          </a:p>
        </p:txBody>
      </p:sp>
    </p:spTree>
    <p:extLst>
      <p:ext uri="{BB962C8B-B14F-4D97-AF65-F5344CB8AC3E}">
        <p14:creationId xmlns:p14="http://schemas.microsoft.com/office/powerpoint/2010/main" val="4070403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54</a:t>
            </a:fld>
            <a:endParaRPr lang="en-US"/>
          </a:p>
        </p:txBody>
      </p:sp>
    </p:spTree>
    <p:extLst>
      <p:ext uri="{BB962C8B-B14F-4D97-AF65-F5344CB8AC3E}">
        <p14:creationId xmlns:p14="http://schemas.microsoft.com/office/powerpoint/2010/main" val="908760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55</a:t>
            </a:fld>
            <a:endParaRPr lang="en-US"/>
          </a:p>
        </p:txBody>
      </p:sp>
    </p:spTree>
    <p:extLst>
      <p:ext uri="{BB962C8B-B14F-4D97-AF65-F5344CB8AC3E}">
        <p14:creationId xmlns:p14="http://schemas.microsoft.com/office/powerpoint/2010/main" val="2315434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56</a:t>
            </a:fld>
            <a:endParaRPr lang="en-US"/>
          </a:p>
        </p:txBody>
      </p:sp>
    </p:spTree>
    <p:extLst>
      <p:ext uri="{BB962C8B-B14F-4D97-AF65-F5344CB8AC3E}">
        <p14:creationId xmlns:p14="http://schemas.microsoft.com/office/powerpoint/2010/main" val="33291283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57</a:t>
            </a:fld>
            <a:endParaRPr lang="en-US"/>
          </a:p>
        </p:txBody>
      </p:sp>
    </p:spTree>
    <p:extLst>
      <p:ext uri="{BB962C8B-B14F-4D97-AF65-F5344CB8AC3E}">
        <p14:creationId xmlns:p14="http://schemas.microsoft.com/office/powerpoint/2010/main" val="113326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58</a:t>
            </a:fld>
            <a:endParaRPr lang="en-US"/>
          </a:p>
        </p:txBody>
      </p:sp>
    </p:spTree>
    <p:extLst>
      <p:ext uri="{BB962C8B-B14F-4D97-AF65-F5344CB8AC3E}">
        <p14:creationId xmlns:p14="http://schemas.microsoft.com/office/powerpoint/2010/main" val="854115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59</a:t>
            </a:fld>
            <a:endParaRPr lang="en-US"/>
          </a:p>
        </p:txBody>
      </p:sp>
    </p:spTree>
    <p:extLst>
      <p:ext uri="{BB962C8B-B14F-4D97-AF65-F5344CB8AC3E}">
        <p14:creationId xmlns:p14="http://schemas.microsoft.com/office/powerpoint/2010/main" val="655691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60</a:t>
            </a:fld>
            <a:endParaRPr lang="en-US"/>
          </a:p>
        </p:txBody>
      </p:sp>
    </p:spTree>
    <p:extLst>
      <p:ext uri="{BB962C8B-B14F-4D97-AF65-F5344CB8AC3E}">
        <p14:creationId xmlns:p14="http://schemas.microsoft.com/office/powerpoint/2010/main" val="25155032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61</a:t>
            </a:fld>
            <a:endParaRPr lang="en-US"/>
          </a:p>
        </p:txBody>
      </p:sp>
    </p:spTree>
    <p:extLst>
      <p:ext uri="{BB962C8B-B14F-4D97-AF65-F5344CB8AC3E}">
        <p14:creationId xmlns:p14="http://schemas.microsoft.com/office/powerpoint/2010/main" val="38989291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62</a:t>
            </a:fld>
            <a:endParaRPr lang="en-US"/>
          </a:p>
        </p:txBody>
      </p:sp>
    </p:spTree>
    <p:extLst>
      <p:ext uri="{BB962C8B-B14F-4D97-AF65-F5344CB8AC3E}">
        <p14:creationId xmlns:p14="http://schemas.microsoft.com/office/powerpoint/2010/main" val="4267217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1. Bit (Binary Digit):</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A "bit" is the smallest unit of data in computing.</a:t>
            </a:r>
          </a:p>
          <a:p>
            <a:pPr algn="l">
              <a:buFont typeface="Arial" panose="020B0604020202020204" pitchFamily="34" charset="0"/>
              <a:buChar char="•"/>
            </a:pPr>
            <a:r>
              <a:rPr lang="en-US" b="0" i="0" dirty="0">
                <a:solidFill>
                  <a:srgbClr val="D1D5DB"/>
                </a:solidFill>
                <a:effectLst/>
                <a:latin typeface="Söhne"/>
              </a:rPr>
              <a:t>- It can have one of two values: 0 or 1, which represent the binary system.</a:t>
            </a:r>
          </a:p>
          <a:p>
            <a:pPr algn="l">
              <a:buFont typeface="Arial" panose="020B0604020202020204" pitchFamily="34" charset="0"/>
              <a:buChar char="•"/>
            </a:pPr>
            <a:r>
              <a:rPr lang="en-US" b="0" i="0" dirty="0">
                <a:solidFill>
                  <a:srgbClr val="D1D5DB"/>
                </a:solidFill>
                <a:effectLst/>
                <a:latin typeface="Söhne"/>
              </a:rPr>
              <a:t>- Bits are often used to represent the basic building blocks of information in a computer's memory or storage.</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For example, a bit can represent the on/off state of an electrical circuit, with "0" indicating off and "1" indicating on. Bits are the foundation of all digital data representation and processing, from text and images to the complex operations performed by computers.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2. Byte:</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A "byte" is a group of 8 bits.</a:t>
            </a:r>
          </a:p>
          <a:p>
            <a:pPr algn="l">
              <a:buFont typeface="Arial" panose="020B0604020202020204" pitchFamily="34" charset="0"/>
              <a:buChar char="•"/>
            </a:pPr>
            <a:r>
              <a:rPr lang="en-US" b="0" i="0" dirty="0">
                <a:solidFill>
                  <a:srgbClr val="D1D5DB"/>
                </a:solidFill>
                <a:effectLst/>
                <a:latin typeface="Söhne"/>
              </a:rPr>
              <a:t>- It is the most common unit of data representation in computing.</a:t>
            </a:r>
          </a:p>
          <a:p>
            <a:pPr algn="l">
              <a:buFont typeface="Arial" panose="020B0604020202020204" pitchFamily="34" charset="0"/>
              <a:buChar char="•"/>
            </a:pPr>
            <a:r>
              <a:rPr lang="en-US" b="0" i="0" dirty="0">
                <a:solidFill>
                  <a:srgbClr val="D1D5DB"/>
                </a:solidFill>
                <a:effectLst/>
                <a:latin typeface="Söhne"/>
              </a:rPr>
              <a:t>- Bytes are used to store and represent various types of data, such as characters, numbers, and more.</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Bytes provide a more practical and versatile way to represent information because they can encode a wider range of values. In many programming languages, a byte can represent a character (e.g., a letter, number, or symbol) using ASCII or Unicode encoding.</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Here are a few important points about bytes: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Bytes can represent 256 different values (2^8), ranging from 0 to 255.</a:t>
            </a:r>
          </a:p>
          <a:p>
            <a:pPr algn="l">
              <a:buFont typeface="Arial" panose="020B0604020202020204" pitchFamily="34" charset="0"/>
              <a:buChar char="•"/>
            </a:pPr>
            <a:r>
              <a:rPr lang="en-US" b="0" i="0" dirty="0">
                <a:solidFill>
                  <a:srgbClr val="D1D5DB"/>
                </a:solidFill>
                <a:effectLst/>
                <a:latin typeface="Söhne"/>
              </a:rPr>
              <a:t>- They can encode alphanumeric characters, control characters, and symbols, depending on the character encoding used.</a:t>
            </a:r>
          </a:p>
          <a:p>
            <a:pPr algn="l">
              <a:buFont typeface="Arial" panose="020B0604020202020204" pitchFamily="34" charset="0"/>
              <a:buChar char="•"/>
            </a:pPr>
            <a:r>
              <a:rPr lang="en-US" b="0" i="0" dirty="0">
                <a:solidFill>
                  <a:srgbClr val="D1D5DB"/>
                </a:solidFill>
                <a:effectLst/>
                <a:latin typeface="Söhne"/>
              </a:rPr>
              <a:t>- Bytes are used to measure the size of data in files, memory, and storage devices (e.g., a 1 KB file is 1024 bytes).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addition to bytes, there are other data size units, including kilobytes (KB), megabytes (MB), gigabytes (GB), terabytes (TB), and more, which are formed by multiplying the basic byte unit by powers of 1024. These larger units are commonly used for measuring file sizes and storage capacities.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Understanding bits and bytes is essential in computer science and programming, as they underpin the representation and manipulation of data in digital systems.</a:t>
            </a:r>
          </a:p>
        </p:txBody>
      </p:sp>
      <p:sp>
        <p:nvSpPr>
          <p:cNvPr id="4" name="Slide Number Placeholder 3"/>
          <p:cNvSpPr>
            <a:spLocks noGrp="1"/>
          </p:cNvSpPr>
          <p:nvPr>
            <p:ph type="sldNum" sz="quarter" idx="5"/>
          </p:nvPr>
        </p:nvSpPr>
        <p:spPr/>
        <p:txBody>
          <a:bodyPr/>
          <a:lstStyle/>
          <a:p>
            <a:fld id="{3C011DB5-2DB9-4AEA-8174-440FD0C8C58E}" type="slidenum">
              <a:rPr lang="en-US" smtClean="0"/>
              <a:t>8</a:t>
            </a:fld>
            <a:endParaRPr lang="en-US"/>
          </a:p>
        </p:txBody>
      </p:sp>
    </p:spTree>
    <p:extLst>
      <p:ext uri="{BB962C8B-B14F-4D97-AF65-F5344CB8AC3E}">
        <p14:creationId xmlns:p14="http://schemas.microsoft.com/office/powerpoint/2010/main" val="18885673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63</a:t>
            </a:fld>
            <a:endParaRPr lang="en-US"/>
          </a:p>
        </p:txBody>
      </p:sp>
    </p:spTree>
    <p:extLst>
      <p:ext uri="{BB962C8B-B14F-4D97-AF65-F5344CB8AC3E}">
        <p14:creationId xmlns:p14="http://schemas.microsoft.com/office/powerpoint/2010/main" val="216277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64</a:t>
            </a:fld>
            <a:endParaRPr lang="en-US"/>
          </a:p>
        </p:txBody>
      </p:sp>
    </p:spTree>
    <p:extLst>
      <p:ext uri="{BB962C8B-B14F-4D97-AF65-F5344CB8AC3E}">
        <p14:creationId xmlns:p14="http://schemas.microsoft.com/office/powerpoint/2010/main" val="2648056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65</a:t>
            </a:fld>
            <a:endParaRPr lang="en-US"/>
          </a:p>
        </p:txBody>
      </p:sp>
    </p:spTree>
    <p:extLst>
      <p:ext uri="{BB962C8B-B14F-4D97-AF65-F5344CB8AC3E}">
        <p14:creationId xmlns:p14="http://schemas.microsoft.com/office/powerpoint/2010/main" val="496482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66</a:t>
            </a:fld>
            <a:endParaRPr lang="en-US"/>
          </a:p>
        </p:txBody>
      </p:sp>
    </p:spTree>
    <p:extLst>
      <p:ext uri="{BB962C8B-B14F-4D97-AF65-F5344CB8AC3E}">
        <p14:creationId xmlns:p14="http://schemas.microsoft.com/office/powerpoint/2010/main" val="2768070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67</a:t>
            </a:fld>
            <a:endParaRPr lang="en-US"/>
          </a:p>
        </p:txBody>
      </p:sp>
    </p:spTree>
    <p:extLst>
      <p:ext uri="{BB962C8B-B14F-4D97-AF65-F5344CB8AC3E}">
        <p14:creationId xmlns:p14="http://schemas.microsoft.com/office/powerpoint/2010/main" val="9119403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68</a:t>
            </a:fld>
            <a:endParaRPr lang="en-US"/>
          </a:p>
        </p:txBody>
      </p:sp>
    </p:spTree>
    <p:extLst>
      <p:ext uri="{BB962C8B-B14F-4D97-AF65-F5344CB8AC3E}">
        <p14:creationId xmlns:p14="http://schemas.microsoft.com/office/powerpoint/2010/main" val="1158443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69</a:t>
            </a:fld>
            <a:endParaRPr lang="en-US"/>
          </a:p>
        </p:txBody>
      </p:sp>
    </p:spTree>
    <p:extLst>
      <p:ext uri="{BB962C8B-B14F-4D97-AF65-F5344CB8AC3E}">
        <p14:creationId xmlns:p14="http://schemas.microsoft.com/office/powerpoint/2010/main" val="19624105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70</a:t>
            </a:fld>
            <a:endParaRPr lang="en-US"/>
          </a:p>
        </p:txBody>
      </p:sp>
    </p:spTree>
    <p:extLst>
      <p:ext uri="{BB962C8B-B14F-4D97-AF65-F5344CB8AC3E}">
        <p14:creationId xmlns:p14="http://schemas.microsoft.com/office/powerpoint/2010/main" val="41939491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71</a:t>
            </a:fld>
            <a:endParaRPr lang="en-US"/>
          </a:p>
        </p:txBody>
      </p:sp>
    </p:spTree>
    <p:extLst>
      <p:ext uri="{BB962C8B-B14F-4D97-AF65-F5344CB8AC3E}">
        <p14:creationId xmlns:p14="http://schemas.microsoft.com/office/powerpoint/2010/main" val="3890974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72</a:t>
            </a:fld>
            <a:endParaRPr lang="en-US"/>
          </a:p>
        </p:txBody>
      </p:sp>
    </p:spTree>
    <p:extLst>
      <p:ext uri="{BB962C8B-B14F-4D97-AF65-F5344CB8AC3E}">
        <p14:creationId xmlns:p14="http://schemas.microsoft.com/office/powerpoint/2010/main" val="291190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11DB5-2DB9-4AEA-8174-440FD0C8C58E}" type="slidenum">
              <a:rPr lang="en-US" smtClean="0"/>
              <a:t>9</a:t>
            </a:fld>
            <a:endParaRPr lang="en-US"/>
          </a:p>
        </p:txBody>
      </p:sp>
    </p:spTree>
    <p:extLst>
      <p:ext uri="{BB962C8B-B14F-4D97-AF65-F5344CB8AC3E}">
        <p14:creationId xmlns:p14="http://schemas.microsoft.com/office/powerpoint/2010/main" val="10608456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74</a:t>
            </a:fld>
            <a:endParaRPr lang="en-US"/>
          </a:p>
        </p:txBody>
      </p:sp>
    </p:spTree>
    <p:extLst>
      <p:ext uri="{BB962C8B-B14F-4D97-AF65-F5344CB8AC3E}">
        <p14:creationId xmlns:p14="http://schemas.microsoft.com/office/powerpoint/2010/main" val="979492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76</a:t>
            </a:fld>
            <a:endParaRPr lang="en-US"/>
          </a:p>
        </p:txBody>
      </p:sp>
    </p:spTree>
    <p:extLst>
      <p:ext uri="{BB962C8B-B14F-4D97-AF65-F5344CB8AC3E}">
        <p14:creationId xmlns:p14="http://schemas.microsoft.com/office/powerpoint/2010/main" val="3789520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79</a:t>
            </a:fld>
            <a:endParaRPr lang="en-US"/>
          </a:p>
        </p:txBody>
      </p:sp>
    </p:spTree>
    <p:extLst>
      <p:ext uri="{BB962C8B-B14F-4D97-AF65-F5344CB8AC3E}">
        <p14:creationId xmlns:p14="http://schemas.microsoft.com/office/powerpoint/2010/main" val="3556080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80</a:t>
            </a:fld>
            <a:endParaRPr lang="en-US"/>
          </a:p>
        </p:txBody>
      </p:sp>
    </p:spTree>
    <p:extLst>
      <p:ext uri="{BB962C8B-B14F-4D97-AF65-F5344CB8AC3E}">
        <p14:creationId xmlns:p14="http://schemas.microsoft.com/office/powerpoint/2010/main" val="4609420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82</a:t>
            </a:fld>
            <a:endParaRPr lang="en-US"/>
          </a:p>
        </p:txBody>
      </p:sp>
    </p:spTree>
    <p:extLst>
      <p:ext uri="{BB962C8B-B14F-4D97-AF65-F5344CB8AC3E}">
        <p14:creationId xmlns:p14="http://schemas.microsoft.com/office/powerpoint/2010/main" val="549619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83</a:t>
            </a:fld>
            <a:endParaRPr lang="en-US"/>
          </a:p>
        </p:txBody>
      </p:sp>
    </p:spTree>
    <p:extLst>
      <p:ext uri="{BB962C8B-B14F-4D97-AF65-F5344CB8AC3E}">
        <p14:creationId xmlns:p14="http://schemas.microsoft.com/office/powerpoint/2010/main" val="2783142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84</a:t>
            </a:fld>
            <a:endParaRPr lang="en-US"/>
          </a:p>
        </p:txBody>
      </p:sp>
    </p:spTree>
    <p:extLst>
      <p:ext uri="{BB962C8B-B14F-4D97-AF65-F5344CB8AC3E}">
        <p14:creationId xmlns:p14="http://schemas.microsoft.com/office/powerpoint/2010/main" val="33503031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85</a:t>
            </a:fld>
            <a:endParaRPr lang="en-US"/>
          </a:p>
        </p:txBody>
      </p:sp>
    </p:spTree>
    <p:extLst>
      <p:ext uri="{BB962C8B-B14F-4D97-AF65-F5344CB8AC3E}">
        <p14:creationId xmlns:p14="http://schemas.microsoft.com/office/powerpoint/2010/main" val="8236531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300" dirty="0">
              <a:solidFill>
                <a:srgbClr val="595959"/>
              </a:solidFill>
            </a:endParaRPr>
          </a:p>
        </p:txBody>
      </p:sp>
    </p:spTree>
    <p:extLst>
      <p:ext uri="{BB962C8B-B14F-4D97-AF65-F5344CB8AC3E}">
        <p14:creationId xmlns:p14="http://schemas.microsoft.com/office/powerpoint/2010/main" val="2962843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SLIDES_API136150306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SLIDES_API136150306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10</a:t>
            </a:fld>
            <a:endParaRPr lang="en-US"/>
          </a:p>
        </p:txBody>
      </p:sp>
    </p:spTree>
    <p:extLst>
      <p:ext uri="{BB962C8B-B14F-4D97-AF65-F5344CB8AC3E}">
        <p14:creationId xmlns:p14="http://schemas.microsoft.com/office/powerpoint/2010/main" val="226414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C011DB5-2DB9-4AEA-8174-440FD0C8C58E}" type="slidenum">
              <a:rPr lang="en-US" smtClean="0"/>
              <a:t>11</a:t>
            </a:fld>
            <a:endParaRPr lang="en-US"/>
          </a:p>
        </p:txBody>
      </p:sp>
    </p:spTree>
    <p:extLst>
      <p:ext uri="{BB962C8B-B14F-4D97-AF65-F5344CB8AC3E}">
        <p14:creationId xmlns:p14="http://schemas.microsoft.com/office/powerpoint/2010/main" val="389384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AE3B-C8ED-45E7-9F90-0ADF955D3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ED43F2-F9AB-42AB-A1C6-B261356BA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34E5F-1875-4EDA-838A-96B4E1693BDA}"/>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56E602B8-512F-4AAD-BBC7-A152C9F00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8E4DC-838A-4AD1-A0D2-CD4E760E05CF}"/>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313647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4439-E638-4923-A178-8B139B385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D52302-0ADB-4CFA-B281-C8C2AA3D95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73733-DF49-4567-9257-FD2E28CD95D1}"/>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5CDC531A-F131-475E-B7A6-29B65924D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9E60E-5223-4F19-83B2-9C1D167F0387}"/>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1865321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A0B9F-E42B-4873-820F-E115F755D6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20F497-F9F2-48B0-B72D-B166EE1D29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8C77F-0D53-49DA-9B9C-68C2D110CAF3}"/>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0D12AF87-7B5B-418E-A41E-044B07233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E49E5-B83D-4B28-A89A-FD264C1EEDB1}"/>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2444113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3292" t="12446" r="24976" b="26025"/>
          <a:stretch/>
        </p:blipFill>
        <p:spPr>
          <a:xfrm>
            <a:off x="1" y="1"/>
            <a:ext cx="12192004" cy="6857999"/>
          </a:xfrm>
          <a:prstGeom prst="rect">
            <a:avLst/>
          </a:prstGeom>
          <a:noFill/>
          <a:ln>
            <a:noFill/>
          </a:ln>
        </p:spPr>
      </p:pic>
      <p:sp>
        <p:nvSpPr>
          <p:cNvPr id="109" name="Google Shape;109;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0" name="Google Shape;110;p19"/>
          <p:cNvSpPr txBox="1">
            <a:spLocks noGrp="1"/>
          </p:cNvSpPr>
          <p:nvPr>
            <p:ph type="title"/>
          </p:nvPr>
        </p:nvSpPr>
        <p:spPr>
          <a:xfrm>
            <a:off x="707200" y="3031983"/>
            <a:ext cx="10777600" cy="794033"/>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extLst>
      <p:ext uri="{BB962C8B-B14F-4D97-AF65-F5344CB8AC3E}">
        <p14:creationId xmlns:p14="http://schemas.microsoft.com/office/powerpoint/2010/main" val="1621484106"/>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guide id="6" orient="horz">
          <p15:clr>
            <a:srgbClr val="E46962"/>
          </p15:clr>
        </p15:guide>
        <p15:guide id="7" orient="horz" pos="96">
          <p15:clr>
            <a:srgbClr val="E46962"/>
          </p15:clr>
        </p15:guide>
        <p15:guide id="8" orient="horz" pos="3240">
          <p15:clr>
            <a:srgbClr val="E46962"/>
          </p15:clr>
        </p15:guide>
        <p15:guide id="9" pos="576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6195-2F26-4F9A-BA6C-2FD1C565D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43CC0-8B83-4922-AF27-6ECE46F72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8882E-38CE-4F3B-8F52-2B176B6F2C78}"/>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7197B2D2-F73B-4142-AFAC-F9B71D3E1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F6931-36A0-4AFF-B876-A2A6B507EDEE}"/>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13315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3665-91BE-46AA-A62D-6FEB7BB5C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060996-FF06-4F13-A8D2-6E5B9BA62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0885D-4C69-4546-840F-9D67DB0E6217}"/>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704FD909-DB87-43F1-8584-D20DEAB27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08834-A97A-4A76-AF6A-B77231C2466A}"/>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330842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D116-3272-44C3-A1CE-7CFCFBAEFC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AB273-0136-4A28-AC5D-12C70D56FD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12B050-8AEF-4C7B-8C9A-B59637FDFB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5CDC89-13D1-43E8-96B5-B1D9DA5A059C}"/>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6" name="Footer Placeholder 5">
            <a:extLst>
              <a:ext uri="{FF2B5EF4-FFF2-40B4-BE49-F238E27FC236}">
                <a16:creationId xmlns:a16="http://schemas.microsoft.com/office/drawing/2014/main" id="{45C67ADD-E1DE-4EDA-831A-45F923A5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C0A5C-CAB2-4ECB-89E6-7AAE8F9C9D00}"/>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164157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6EA9-4CE8-46F8-899E-98D9A6C4DD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4783C9-8333-4107-B75E-E391E9D81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3EBE78-0859-4477-9E4C-57F7A16302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04F4D5-E21D-447A-9811-3994F93C1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B9311A-7743-464B-8A69-4D0D2D02AB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A4F98C-739B-437A-BC5B-D77E8B88654B}"/>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8" name="Footer Placeholder 7">
            <a:extLst>
              <a:ext uri="{FF2B5EF4-FFF2-40B4-BE49-F238E27FC236}">
                <a16:creationId xmlns:a16="http://schemas.microsoft.com/office/drawing/2014/main" id="{7A4AE0C0-823B-4DAD-B5F1-C7580DBB3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6DAAEE-35A3-4C5D-A04B-39BE939BB90D}"/>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330139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2112-1223-49A0-A06C-0A4697C159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E59555-456D-4F1A-8266-BE0FA9BB489A}"/>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4" name="Footer Placeholder 3">
            <a:extLst>
              <a:ext uri="{FF2B5EF4-FFF2-40B4-BE49-F238E27FC236}">
                <a16:creationId xmlns:a16="http://schemas.microsoft.com/office/drawing/2014/main" id="{950C01FD-A1D6-4AA8-A900-5A35E5D46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0AC79-B7AC-438E-8772-AB5A27F9762C}"/>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316514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F415E-6771-44C3-B051-88E9212AC408}"/>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3" name="Footer Placeholder 2">
            <a:extLst>
              <a:ext uri="{FF2B5EF4-FFF2-40B4-BE49-F238E27FC236}">
                <a16:creationId xmlns:a16="http://schemas.microsoft.com/office/drawing/2014/main" id="{1BC29EB2-C458-47AA-895A-EE37CCED70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3B255D-8CEF-489E-B1C7-0BF6C1A1A897}"/>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3824821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C629-95E4-4411-BCCA-DD2EFE376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717868-FFAF-4B8F-86BE-4FCAB9740C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FC02E-4225-4D22-9F1D-73FC83815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D7788C-2576-4D90-99AC-2CF9FDCE45C1}"/>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6" name="Footer Placeholder 5">
            <a:extLst>
              <a:ext uri="{FF2B5EF4-FFF2-40B4-BE49-F238E27FC236}">
                <a16:creationId xmlns:a16="http://schemas.microsoft.com/office/drawing/2014/main" id="{C72ACB30-D070-4C17-AB4A-622689E50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F355A-F8AD-4AAF-9A9A-98D62365D043}"/>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9353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2C17E-8D82-463E-B0B3-F7C15C296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31BA04-8CF8-469E-B939-ABB4A0AEE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676DC-EF9A-4155-860F-6DB47299C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E4998-F885-42D6-A459-010E7FFA8B0D}"/>
              </a:ext>
            </a:extLst>
          </p:cNvPr>
          <p:cNvSpPr>
            <a:spLocks noGrp="1"/>
          </p:cNvSpPr>
          <p:nvPr>
            <p:ph type="dt" sz="half" idx="10"/>
          </p:nvPr>
        </p:nvSpPr>
        <p:spPr/>
        <p:txBody>
          <a:bodyPr/>
          <a:lstStyle/>
          <a:p>
            <a:fld id="{DD9F7C5E-B10E-440D-97C9-72F80EBC4D9E}" type="datetimeFigureOut">
              <a:rPr lang="en-US" smtClean="0"/>
              <a:t>11/10/2023</a:t>
            </a:fld>
            <a:endParaRPr lang="en-US"/>
          </a:p>
        </p:txBody>
      </p:sp>
      <p:sp>
        <p:nvSpPr>
          <p:cNvPr id="6" name="Footer Placeholder 5">
            <a:extLst>
              <a:ext uri="{FF2B5EF4-FFF2-40B4-BE49-F238E27FC236}">
                <a16:creationId xmlns:a16="http://schemas.microsoft.com/office/drawing/2014/main" id="{4118A4FD-18C2-4799-8ED6-F63BBBA8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635FC-2A7A-4C3E-8063-E9923A06EFB6}"/>
              </a:ext>
            </a:extLst>
          </p:cNvPr>
          <p:cNvSpPr>
            <a:spLocks noGrp="1"/>
          </p:cNvSpPr>
          <p:nvPr>
            <p:ph type="sldNum" sz="quarter" idx="12"/>
          </p:nvPr>
        </p:nvSpPr>
        <p:spPr/>
        <p:txBody>
          <a:bodyPr/>
          <a:lstStyle/>
          <a:p>
            <a:fld id="{D6C5B352-FA02-4139-9129-78DE01F3A1CF}" type="slidenum">
              <a:rPr lang="en-US" smtClean="0"/>
              <a:t>‹#›</a:t>
            </a:fld>
            <a:endParaRPr lang="en-US"/>
          </a:p>
        </p:txBody>
      </p:sp>
    </p:spTree>
    <p:extLst>
      <p:ext uri="{BB962C8B-B14F-4D97-AF65-F5344CB8AC3E}">
        <p14:creationId xmlns:p14="http://schemas.microsoft.com/office/powerpoint/2010/main" val="42508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CD2E7-8C34-4103-B92D-80345CE29B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54AA6E-D5FF-4387-99E9-F20BE6729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4B0A0-D970-42D2-9DBE-037A26897F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F7C5E-B10E-440D-97C9-72F80EBC4D9E}" type="datetimeFigureOut">
              <a:rPr lang="en-US" smtClean="0"/>
              <a:t>11/10/2023</a:t>
            </a:fld>
            <a:endParaRPr lang="en-US"/>
          </a:p>
        </p:txBody>
      </p:sp>
      <p:sp>
        <p:nvSpPr>
          <p:cNvPr id="5" name="Footer Placeholder 4">
            <a:extLst>
              <a:ext uri="{FF2B5EF4-FFF2-40B4-BE49-F238E27FC236}">
                <a16:creationId xmlns:a16="http://schemas.microsoft.com/office/drawing/2014/main" id="{5281E22C-5FEB-4802-9706-315638C29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98D0EC-1F71-46DD-BBA6-F4F4DDD42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5B352-FA02-4139-9129-78DE01F3A1CF}" type="slidenum">
              <a:rPr lang="en-US" smtClean="0"/>
              <a:t>‹#›</a:t>
            </a:fld>
            <a:endParaRPr lang="en-US"/>
          </a:p>
        </p:txBody>
      </p:sp>
    </p:spTree>
    <p:extLst>
      <p:ext uri="{BB962C8B-B14F-4D97-AF65-F5344CB8AC3E}">
        <p14:creationId xmlns:p14="http://schemas.microsoft.com/office/powerpoint/2010/main" val="112894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doc.pytest.org/" TargetMode="External"/><Relationship Id="rId3" Type="http://schemas.openxmlformats.org/officeDocument/2006/relationships/hyperlink" Target="https://ipython.org/" TargetMode="External"/><Relationship Id="rId7" Type="http://schemas.openxmlformats.org/officeDocument/2006/relationships/hyperlink" Target="https://www.crummy.com/software/BeautifulSou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5" Type="http://schemas.openxmlformats.org/officeDocument/2006/relationships/hyperlink" Target="http://flask.pocoo.org/" TargetMode="External"/><Relationship Id="rId10" Type="http://schemas.openxmlformats.org/officeDocument/2006/relationships/hyperlink" Target="https://en.wikipedia.org/wiki/YAML" TargetMode="External"/><Relationship Id="rId4" Type="http://schemas.openxmlformats.org/officeDocument/2006/relationships/hyperlink" Target="http://docs.python-requests.org/" TargetMode="External"/><Relationship Id="rId9" Type="http://schemas.openxmlformats.org/officeDocument/2006/relationships/hyperlink" Target="http://pyyaml.org/wiki/PyYAML"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www.pyglet.org/" TargetMode="External"/><Relationship Id="rId3" Type="http://schemas.openxmlformats.org/officeDocument/2006/relationships/hyperlink" Target="http://www.numpy.org/" TargetMode="External"/><Relationship Id="rId7" Type="http://schemas.openxmlformats.org/officeDocument/2006/relationships/hyperlink" Target="https://python-pillow.or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pypi.org/project/ggplot/" TargetMode="External"/><Relationship Id="rId5" Type="http://schemas.openxmlformats.org/officeDocument/2006/relationships/hyperlink" Target="http://matplotlib.org/" TargetMode="External"/><Relationship Id="rId4" Type="http://schemas.openxmlformats.org/officeDocument/2006/relationships/hyperlink" Target="http://pandas.pydata.org/" TargetMode="External"/><Relationship Id="rId9" Type="http://schemas.openxmlformats.org/officeDocument/2006/relationships/hyperlink" Target="http://www.pygame.or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s://docs.github.com/en" TargetMode="External"/><Relationship Id="rId7" Type="http://schemas.openxmlformats.org/officeDocument/2006/relationships/hyperlink" Target="https://www.w3schools.com/python/" TargetMode="External"/><Relationship Id="rId2" Type="http://schemas.openxmlformats.org/officeDocument/2006/relationships/hyperlink" Target="https://www.python.org/doc/" TargetMode="External"/><Relationship Id="rId1" Type="http://schemas.openxmlformats.org/officeDocument/2006/relationships/slideLayout" Target="../slideLayouts/slideLayout2.xml"/><Relationship Id="rId6" Type="http://schemas.openxmlformats.org/officeDocument/2006/relationships/hyperlink" Target="https://realpython.com/python-basics/" TargetMode="External"/><Relationship Id="rId5" Type="http://schemas.openxmlformats.org/officeDocument/2006/relationships/hyperlink" Target="https://jupyter-notebook.readthedocs.io/" TargetMode="External"/><Relationship Id="rId4" Type="http://schemas.openxmlformats.org/officeDocument/2006/relationships/hyperlink" Target="https://www.kaggle.com/doc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docs.conda.io/" TargetMode="External"/><Relationship Id="rId7" Type="http://schemas.openxmlformats.org/officeDocument/2006/relationships/hyperlink" Target="https://www.freepik.com/" TargetMode="External"/><Relationship Id="rId2" Type="http://schemas.openxmlformats.org/officeDocument/2006/relationships/hyperlink" Target="https://docs.python.org/3/library/" TargetMode="External"/><Relationship Id="rId1" Type="http://schemas.openxmlformats.org/officeDocument/2006/relationships/slideLayout" Target="../slideLayouts/slideLayout2.xml"/><Relationship Id="rId6" Type="http://schemas.openxmlformats.org/officeDocument/2006/relationships/hyperlink" Target="https://code.visualstudio.com/docs" TargetMode="External"/><Relationship Id="rId5" Type="http://schemas.openxmlformats.org/officeDocument/2006/relationships/hyperlink" Target="https://realpython.com/python-virtual-environments-a-primer/" TargetMode="External"/><Relationship Id="rId4" Type="http://schemas.openxmlformats.org/officeDocument/2006/relationships/hyperlink" Target="https://realpython.com/python-ides-code-editors-guide/"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rmanasq.github.io/"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s://github.com/armanas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2724E3-BA00-4C52-B303-C4E172FEC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65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Coding</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 sequence of instructions to perform a specified task</a:t>
            </a:r>
          </a:p>
          <a:p>
            <a:pPr lvl="1"/>
            <a:r>
              <a:rPr lang="en-US" dirty="0"/>
              <a:t> Sequence of instructions</a:t>
            </a:r>
          </a:p>
          <a:p>
            <a:pPr lvl="1"/>
            <a:r>
              <a:rPr lang="en-US" dirty="0"/>
              <a:t> Computer Programming Language </a:t>
            </a:r>
          </a:p>
          <a:p>
            <a:pPr lvl="1"/>
            <a:endParaRPr lang="en-US" dirty="0"/>
          </a:p>
          <a:p>
            <a:r>
              <a:rPr lang="en-US" b="1" dirty="0"/>
              <a:t>High-Level Languages: </a:t>
            </a:r>
          </a:p>
          <a:p>
            <a:pPr lvl="1"/>
            <a:r>
              <a:rPr lang="en-US" dirty="0"/>
              <a:t>designed for human</a:t>
            </a:r>
          </a:p>
          <a:p>
            <a:r>
              <a:rPr lang="en-US" b="1" dirty="0"/>
              <a:t>Low-Level Languages: </a:t>
            </a:r>
          </a:p>
          <a:p>
            <a:pPr lvl="1"/>
            <a:r>
              <a:rPr lang="en-US" dirty="0"/>
              <a:t>closer to machine code and provide more direct control over hardware</a:t>
            </a:r>
          </a:p>
        </p:txBody>
      </p:sp>
      <p:pic>
        <p:nvPicPr>
          <p:cNvPr id="5" name="Picture 4">
            <a:extLst>
              <a:ext uri="{FF2B5EF4-FFF2-40B4-BE49-F238E27FC236}">
                <a16:creationId xmlns:a16="http://schemas.microsoft.com/office/drawing/2014/main" id="{FAFCDC66-5641-481F-8210-AFB7C1FB5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063" y="1600200"/>
            <a:ext cx="3698938" cy="3162305"/>
          </a:xfrm>
          <a:prstGeom prst="rect">
            <a:avLst/>
          </a:prstGeom>
        </p:spPr>
      </p:pic>
    </p:spTree>
    <p:extLst>
      <p:ext uri="{BB962C8B-B14F-4D97-AF65-F5344CB8AC3E}">
        <p14:creationId xmlns:p14="http://schemas.microsoft.com/office/powerpoint/2010/main" val="4193837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pPr algn="l"/>
            <a:r>
              <a:rPr lang="en-US" b="1" i="0" dirty="0">
                <a:effectLst/>
                <a:latin typeface="Söhne"/>
              </a:rPr>
              <a:t>How Programming Languages Work</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Code:  </a:t>
            </a:r>
          </a:p>
          <a:p>
            <a:pPr lvl="1"/>
            <a:r>
              <a:rPr lang="en-US" dirty="0"/>
              <a:t>The sequence of instructions in a program</a:t>
            </a:r>
          </a:p>
          <a:p>
            <a:r>
              <a:rPr lang="en-US" dirty="0"/>
              <a:t>Compilation or Interpretation: </a:t>
            </a:r>
          </a:p>
          <a:p>
            <a:pPr lvl="1"/>
            <a:r>
              <a:rPr lang="en-US" dirty="0"/>
              <a:t>compiled into machine code or interpreted and executed line by line</a:t>
            </a:r>
          </a:p>
          <a:p>
            <a:r>
              <a:rPr lang="en-US" dirty="0"/>
              <a:t>Execution: </a:t>
            </a:r>
          </a:p>
          <a:p>
            <a:pPr lvl="1"/>
            <a:r>
              <a:rPr lang="en-US" dirty="0"/>
              <a:t>executed by the computer's processor.</a:t>
            </a:r>
          </a:p>
          <a:p>
            <a:r>
              <a:rPr lang="en-US" dirty="0"/>
              <a:t>Output: </a:t>
            </a:r>
          </a:p>
          <a:p>
            <a:pPr lvl="1"/>
            <a:r>
              <a:rPr lang="en-US" dirty="0"/>
              <a:t>may produce output</a:t>
            </a:r>
          </a:p>
        </p:txBody>
      </p:sp>
      <p:grpSp>
        <p:nvGrpSpPr>
          <p:cNvPr id="9" name="Group 8">
            <a:extLst>
              <a:ext uri="{FF2B5EF4-FFF2-40B4-BE49-F238E27FC236}">
                <a16:creationId xmlns:a16="http://schemas.microsoft.com/office/drawing/2014/main" id="{40924061-605D-4F25-9502-3BD3E2EF1C02}"/>
              </a:ext>
            </a:extLst>
          </p:cNvPr>
          <p:cNvGrpSpPr/>
          <p:nvPr/>
        </p:nvGrpSpPr>
        <p:grpSpPr>
          <a:xfrm>
            <a:off x="2372497" y="5720741"/>
            <a:ext cx="6227806" cy="808767"/>
            <a:chOff x="2372497" y="5720741"/>
            <a:chExt cx="6227806" cy="808767"/>
          </a:xfrm>
        </p:grpSpPr>
        <p:sp>
          <p:nvSpPr>
            <p:cNvPr id="3" name="Arrow: Right 2">
              <a:extLst>
                <a:ext uri="{FF2B5EF4-FFF2-40B4-BE49-F238E27FC236}">
                  <a16:creationId xmlns:a16="http://schemas.microsoft.com/office/drawing/2014/main" id="{A599E3DE-5FBB-4873-B005-119D8C01FECE}"/>
                </a:ext>
              </a:extLst>
            </p:cNvPr>
            <p:cNvSpPr/>
            <p:nvPr/>
          </p:nvSpPr>
          <p:spPr>
            <a:xfrm>
              <a:off x="2372497" y="5720741"/>
              <a:ext cx="6227806" cy="808767"/>
            </a:xfrm>
            <a:prstGeom prst="rightArrow">
              <a:avLst>
                <a:gd name="adj1" fmla="val 50000"/>
                <a:gd name="adj2" fmla="val 149310"/>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11">
              <a:extLst>
                <a:ext uri="{FF2B5EF4-FFF2-40B4-BE49-F238E27FC236}">
                  <a16:creationId xmlns:a16="http://schemas.microsoft.com/office/drawing/2014/main" id="{3EB9ABB2-DFA3-4927-9B5C-F4F17069DB5C}"/>
                </a:ext>
              </a:extLst>
            </p:cNvPr>
            <p:cNvSpPr>
              <a:spLocks noChangeArrowheads="1"/>
            </p:cNvSpPr>
            <p:nvPr/>
          </p:nvSpPr>
          <p:spPr bwMode="auto">
            <a:xfrm>
              <a:off x="5719840" y="5757376"/>
              <a:ext cx="1277560" cy="735499"/>
            </a:xfrm>
            <a:prstGeom prst="roundRect">
              <a:avLst>
                <a:gd name="adj" fmla="val 269"/>
              </a:avLst>
            </a:prstGeom>
            <a:solidFill>
              <a:schemeClr val="accent6">
                <a:lumMod val="75000"/>
              </a:schemeClr>
            </a:solidFill>
            <a:ln w="9360">
              <a:noFill/>
              <a:miter lim="800000"/>
              <a:headEnd/>
              <a:tailEnd/>
            </a:ln>
            <a:effectLst>
              <a:outerShdw blurRad="50800" dist="38100" dir="8100000" algn="tr" rotWithShape="0">
                <a:prstClr val="black">
                  <a:alpha val="40000"/>
                </a:prstClr>
              </a:outerShdw>
            </a:effectLst>
          </p:spPr>
          <p:txBody>
            <a:bodyPr lIns="81641" tIns="40820" rIns="81641" bIns="40820" anchor="ctr" anchorCtr="1"/>
            <a:lstStyle>
              <a:lvl1pPr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1pPr>
              <a:lvl2pPr marL="742950" indent="-28575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2pPr>
              <a:lvl3pPr marL="11430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3pPr>
              <a:lvl4pPr marL="16002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4pPr>
              <a:lvl5pPr marL="20574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9pPr>
            </a:lstStyle>
            <a:p>
              <a:pPr algn="ctr" eaLnBrk="1" hangingPunct="1">
                <a:lnSpc>
                  <a:spcPct val="94000"/>
                </a:lnSpc>
                <a:buClr>
                  <a:srgbClr val="000000"/>
                </a:buClr>
                <a:buSzPct val="45000"/>
                <a:buFont typeface="Wingdings" panose="05000000000000000000" pitchFamily="2" charset="2"/>
                <a:buNone/>
              </a:pPr>
              <a:r>
                <a:rPr lang="en-GB" altLang="en-US" dirty="0">
                  <a:solidFill>
                    <a:srgbClr val="FFFFFF"/>
                  </a:solidFill>
                  <a:latin typeface="Tahoma" panose="020B0604030504040204" pitchFamily="34" charset="0"/>
                  <a:cs typeface="Arial" panose="020B0604020202020204" pitchFamily="34" charset="0"/>
                </a:rPr>
                <a:t>Computer</a:t>
              </a:r>
            </a:p>
          </p:txBody>
        </p:sp>
        <p:sp>
          <p:nvSpPr>
            <p:cNvPr id="5" name="AutoShape 15">
              <a:extLst>
                <a:ext uri="{FF2B5EF4-FFF2-40B4-BE49-F238E27FC236}">
                  <a16:creationId xmlns:a16="http://schemas.microsoft.com/office/drawing/2014/main" id="{1B2EDEC7-66D1-4B56-AAA7-CB4E20BF7084}"/>
                </a:ext>
              </a:extLst>
            </p:cNvPr>
            <p:cNvSpPr>
              <a:spLocks noChangeArrowheads="1"/>
            </p:cNvSpPr>
            <p:nvPr/>
          </p:nvSpPr>
          <p:spPr bwMode="auto">
            <a:xfrm>
              <a:off x="3772085" y="5757376"/>
              <a:ext cx="1923321" cy="735499"/>
            </a:xfrm>
            <a:prstGeom prst="roundRect">
              <a:avLst>
                <a:gd name="adj" fmla="val 269"/>
              </a:avLst>
            </a:prstGeom>
            <a:solidFill>
              <a:schemeClr val="accent4">
                <a:lumMod val="60000"/>
                <a:lumOff val="40000"/>
              </a:schemeClr>
            </a:solidFill>
            <a:ln w="9360">
              <a:noFill/>
              <a:miter lim="800000"/>
              <a:headEnd/>
              <a:tailEnd/>
            </a:ln>
            <a:effectLst>
              <a:outerShdw blurRad="50800" dist="38100" dir="8100000" algn="tr" rotWithShape="0">
                <a:prstClr val="black">
                  <a:alpha val="40000"/>
                </a:prstClr>
              </a:outerShdw>
            </a:effectLst>
          </p:spPr>
          <p:txBody>
            <a:bodyPr lIns="81641" tIns="40820" rIns="81641" bIns="40820" anchor="ctr" anchorCtr="1"/>
            <a:lstStyle>
              <a:lvl1pPr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1pPr>
              <a:lvl2pPr marL="742950" indent="-28575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2pPr>
              <a:lvl3pPr marL="11430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3pPr>
              <a:lvl4pPr marL="16002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4pPr>
              <a:lvl5pPr marL="20574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9pPr>
            </a:lstStyle>
            <a:p>
              <a:pPr algn="ctr" eaLnBrk="1" hangingPunct="1">
                <a:lnSpc>
                  <a:spcPct val="94000"/>
                </a:lnSpc>
                <a:buClr>
                  <a:srgbClr val="000000"/>
                </a:buClr>
                <a:buSzPct val="45000"/>
                <a:buFont typeface="Wingdings" panose="05000000000000000000" pitchFamily="2" charset="2"/>
                <a:buNone/>
              </a:pPr>
              <a:r>
                <a:rPr lang="en-GB" altLang="en-US" dirty="0">
                  <a:solidFill>
                    <a:srgbClr val="000000"/>
                  </a:solidFill>
                  <a:latin typeface="Tahoma" panose="020B0604030504040204" pitchFamily="34" charset="0"/>
                  <a:cs typeface="Arial" panose="020B0604020202020204" pitchFamily="34" charset="0"/>
                </a:rPr>
                <a:t>Interpreter</a:t>
              </a:r>
            </a:p>
          </p:txBody>
        </p:sp>
        <p:sp>
          <p:nvSpPr>
            <p:cNvPr id="6" name="AutoShape 16">
              <a:extLst>
                <a:ext uri="{FF2B5EF4-FFF2-40B4-BE49-F238E27FC236}">
                  <a16:creationId xmlns:a16="http://schemas.microsoft.com/office/drawing/2014/main" id="{35D05B80-2AEF-4DE6-BA70-705E01A3EEC5}"/>
                </a:ext>
              </a:extLst>
            </p:cNvPr>
            <p:cNvSpPr>
              <a:spLocks noChangeArrowheads="1"/>
            </p:cNvSpPr>
            <p:nvPr/>
          </p:nvSpPr>
          <p:spPr bwMode="auto">
            <a:xfrm>
              <a:off x="2869765" y="5757376"/>
              <a:ext cx="877886" cy="735499"/>
            </a:xfrm>
            <a:prstGeom prst="roundRect">
              <a:avLst>
                <a:gd name="adj" fmla="val 269"/>
              </a:avLst>
            </a:prstGeom>
            <a:solidFill>
              <a:schemeClr val="accent2">
                <a:lumMod val="75000"/>
              </a:schemeClr>
            </a:solidFill>
            <a:ln w="9360">
              <a:noFill/>
              <a:miter lim="800000"/>
              <a:headEnd/>
              <a:tailEnd/>
            </a:ln>
            <a:effectLst>
              <a:outerShdw blurRad="50800" dist="38100" dir="8100000" algn="tr" rotWithShape="0">
                <a:prstClr val="black">
                  <a:alpha val="40000"/>
                </a:prstClr>
              </a:outerShdw>
            </a:effectLst>
          </p:spPr>
          <p:txBody>
            <a:bodyPr lIns="81641" tIns="40820" rIns="81641" bIns="40820" anchor="ctr" anchorCtr="1"/>
            <a:lstStyle>
              <a:lvl1pPr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1pPr>
              <a:lvl2pPr marL="742950" indent="-28575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2pPr>
              <a:lvl3pPr marL="11430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3pPr>
              <a:lvl4pPr marL="16002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4pPr>
              <a:lvl5pPr marL="2057400" indent="-228600" defTabSz="414338" eaLnBrk="0" hangingPunct="0">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anose="020B0604020202020204" pitchFamily="34" charset="0"/>
                </a:defRPr>
              </a:lvl9pPr>
            </a:lstStyle>
            <a:p>
              <a:pPr algn="ctr" eaLnBrk="1" hangingPunct="1">
                <a:lnSpc>
                  <a:spcPct val="94000"/>
                </a:lnSpc>
                <a:buClr>
                  <a:srgbClr val="000000"/>
                </a:buClr>
                <a:buSzPct val="45000"/>
                <a:buFont typeface="Wingdings" panose="05000000000000000000" pitchFamily="2" charset="2"/>
                <a:buNone/>
              </a:pPr>
              <a:r>
                <a:rPr lang="en-GB" altLang="en-US" b="1">
                  <a:solidFill>
                    <a:srgbClr val="FFFFFF"/>
                  </a:solidFill>
                  <a:latin typeface="Tahoma" panose="020B0604030504040204" pitchFamily="34" charset="0"/>
                  <a:cs typeface="Arial" panose="020B0604020202020204" pitchFamily="34" charset="0"/>
                </a:rPr>
                <a:t>Code</a:t>
              </a:r>
            </a:p>
          </p:txBody>
        </p:sp>
      </p:grpSp>
      <p:pic>
        <p:nvPicPr>
          <p:cNvPr id="8" name="Picture 7">
            <a:extLst>
              <a:ext uri="{FF2B5EF4-FFF2-40B4-BE49-F238E27FC236}">
                <a16:creationId xmlns:a16="http://schemas.microsoft.com/office/drawing/2014/main" id="{80199E4A-AD78-45F7-B3B5-DD7F1A8F5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992" y="3959747"/>
            <a:ext cx="3089008" cy="2898253"/>
          </a:xfrm>
          <a:prstGeom prst="rect">
            <a:avLst/>
          </a:prstGeom>
        </p:spPr>
      </p:pic>
    </p:spTree>
    <p:extLst>
      <p:ext uri="{BB962C8B-B14F-4D97-AF65-F5344CB8AC3E}">
        <p14:creationId xmlns:p14="http://schemas.microsoft.com/office/powerpoint/2010/main" val="3409927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How Programming Languages Work</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Compiler translates the program into machine code before execution  </a:t>
            </a:r>
          </a:p>
          <a:p>
            <a:r>
              <a:rPr lang="en-US" dirty="0"/>
              <a:t>Interpreter translates the program line by line as it is executed</a:t>
            </a:r>
          </a:p>
          <a:p>
            <a:pPr lvl="1"/>
            <a:r>
              <a:rPr lang="en-US" dirty="0"/>
              <a:t>slower to execute, but it also makes them faster to develop</a:t>
            </a:r>
          </a:p>
        </p:txBody>
      </p:sp>
      <p:sp>
        <p:nvSpPr>
          <p:cNvPr id="4" name="Content Placeholder 2">
            <a:extLst>
              <a:ext uri="{FF2B5EF4-FFF2-40B4-BE49-F238E27FC236}">
                <a16:creationId xmlns:a16="http://schemas.microsoft.com/office/drawing/2014/main" id="{4903504E-3153-4B4D-A309-93DC90FA5A6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core concepts: the building blocks </a:t>
            </a:r>
          </a:p>
          <a:p>
            <a:pPr lvl="1"/>
            <a:r>
              <a:rPr lang="en-US" b="1" dirty="0"/>
              <a:t>Variables</a:t>
            </a:r>
            <a:r>
              <a:rPr lang="en-US" dirty="0"/>
              <a:t>: store data</a:t>
            </a:r>
          </a:p>
          <a:p>
            <a:pPr lvl="1"/>
            <a:r>
              <a:rPr lang="en-US" b="1" dirty="0"/>
              <a:t>Data</a:t>
            </a:r>
            <a:r>
              <a:rPr lang="en-US" dirty="0"/>
              <a:t> </a:t>
            </a:r>
            <a:r>
              <a:rPr lang="en-US" b="1" dirty="0"/>
              <a:t>types</a:t>
            </a:r>
            <a:r>
              <a:rPr lang="en-US" dirty="0"/>
              <a:t>: specify the type of data </a:t>
            </a:r>
          </a:p>
          <a:p>
            <a:pPr lvl="1"/>
            <a:r>
              <a:rPr lang="en-US" b="1" dirty="0"/>
              <a:t>Operators</a:t>
            </a:r>
            <a:r>
              <a:rPr lang="en-US" dirty="0"/>
              <a:t>: perform operations </a:t>
            </a:r>
          </a:p>
          <a:p>
            <a:pPr lvl="1"/>
            <a:r>
              <a:rPr lang="en-US" b="1" dirty="0"/>
              <a:t>Expressions</a:t>
            </a:r>
            <a:r>
              <a:rPr lang="en-US" dirty="0"/>
              <a:t>: combinations of variables, operators, and values</a:t>
            </a:r>
          </a:p>
          <a:p>
            <a:pPr lvl="1"/>
            <a:r>
              <a:rPr lang="en-US" b="1" dirty="0"/>
              <a:t>Control</a:t>
            </a:r>
            <a:r>
              <a:rPr lang="en-US" dirty="0"/>
              <a:t> </a:t>
            </a:r>
            <a:r>
              <a:rPr lang="en-US" b="1" dirty="0"/>
              <a:t>structures</a:t>
            </a:r>
            <a:r>
              <a:rPr lang="en-US" dirty="0"/>
              <a:t>: control the flow of execution of a program</a:t>
            </a:r>
          </a:p>
          <a:p>
            <a:pPr lvl="1"/>
            <a:r>
              <a:rPr lang="en-US" b="1" dirty="0"/>
              <a:t>Functions</a:t>
            </a:r>
            <a:r>
              <a:rPr lang="en-US" dirty="0"/>
              <a:t>: reusable blocks of code</a:t>
            </a:r>
          </a:p>
        </p:txBody>
      </p:sp>
      <p:pic>
        <p:nvPicPr>
          <p:cNvPr id="6" name="Picture 5">
            <a:extLst>
              <a:ext uri="{FF2B5EF4-FFF2-40B4-BE49-F238E27FC236}">
                <a16:creationId xmlns:a16="http://schemas.microsoft.com/office/drawing/2014/main" id="{C73A39D8-D917-435E-92C9-1BBE2167F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992" y="3959747"/>
            <a:ext cx="3089008" cy="2898253"/>
          </a:xfrm>
          <a:prstGeom prst="rect">
            <a:avLst/>
          </a:prstGeom>
        </p:spPr>
      </p:pic>
    </p:spTree>
    <p:extLst>
      <p:ext uri="{BB962C8B-B14F-4D97-AF65-F5344CB8AC3E}">
        <p14:creationId xmlns:p14="http://schemas.microsoft.com/office/powerpoint/2010/main" val="38664562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xEl>
                                              <p:pRg st="1" end="1"/>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7" grpId="1" build="allAtOnce"/>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latin typeface="Söhne"/>
              </a:rPr>
              <a:t>Key Concepts </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Syntax</a:t>
            </a:r>
            <a:r>
              <a:rPr lang="en-US" dirty="0"/>
              <a:t>: specific syntax or grammar that must be followed</a:t>
            </a:r>
          </a:p>
          <a:p>
            <a:r>
              <a:rPr lang="en-US" b="1" dirty="0"/>
              <a:t>Variables</a:t>
            </a:r>
            <a:r>
              <a:rPr lang="en-US" dirty="0"/>
              <a:t>: Used to store and manipulate data.</a:t>
            </a:r>
          </a:p>
          <a:p>
            <a:r>
              <a:rPr lang="en-US" b="1" dirty="0"/>
              <a:t>Control Structures</a:t>
            </a:r>
            <a:r>
              <a:rPr lang="en-US" dirty="0"/>
              <a:t>: Determine the flow of the program.</a:t>
            </a:r>
          </a:p>
          <a:p>
            <a:r>
              <a:rPr lang="en-US" b="1" dirty="0"/>
              <a:t>Functions/Methods</a:t>
            </a:r>
            <a:r>
              <a:rPr lang="en-US" dirty="0"/>
              <a:t>: Encapsulate code for reuse.</a:t>
            </a:r>
          </a:p>
          <a:p>
            <a:r>
              <a:rPr lang="en-US" b="1" dirty="0"/>
              <a:t>Data Types</a:t>
            </a:r>
            <a:r>
              <a:rPr lang="en-US" dirty="0"/>
              <a:t>: Define how data is stored and manipulated.</a:t>
            </a:r>
          </a:p>
          <a:p>
            <a:r>
              <a:rPr lang="en-US" b="1" dirty="0"/>
              <a:t>Objects and Classes</a:t>
            </a:r>
            <a:r>
              <a:rPr lang="en-US" dirty="0"/>
              <a:t>: Allow code organization.</a:t>
            </a:r>
          </a:p>
          <a:p>
            <a:r>
              <a:rPr lang="en-US" b="1" dirty="0"/>
              <a:t>Libraries and Frameworks</a:t>
            </a:r>
            <a:r>
              <a:rPr lang="en-US" dirty="0"/>
              <a:t>: Pre-built code for common tasks.</a:t>
            </a:r>
          </a:p>
          <a:p>
            <a:r>
              <a:rPr lang="en-US" b="1" dirty="0"/>
              <a:t>Debugging and Testing</a:t>
            </a:r>
            <a:r>
              <a:rPr lang="en-US" dirty="0"/>
              <a:t>: Ensuring code correctness.</a:t>
            </a:r>
          </a:p>
          <a:p>
            <a:endParaRPr lang="en-US" dirty="0"/>
          </a:p>
        </p:txBody>
      </p:sp>
    </p:spTree>
    <p:extLst>
      <p:ext uri="{BB962C8B-B14F-4D97-AF65-F5344CB8AC3E}">
        <p14:creationId xmlns:p14="http://schemas.microsoft.com/office/powerpoint/2010/main" val="2776494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ECF0-0E50-4FC8-A551-A760134637B7}"/>
              </a:ext>
            </a:extLst>
          </p:cNvPr>
          <p:cNvSpPr>
            <a:spLocks noGrp="1"/>
          </p:cNvSpPr>
          <p:nvPr>
            <p:ph type="title"/>
          </p:nvPr>
        </p:nvSpPr>
        <p:spPr>
          <a:xfrm>
            <a:off x="838200" y="365125"/>
            <a:ext cx="6068438" cy="1325563"/>
          </a:xfrm>
        </p:spPr>
        <p:txBody>
          <a:bodyPr/>
          <a:lstStyle/>
          <a:p>
            <a:r>
              <a:rPr lang="en-US" b="1" dirty="0"/>
              <a:t> Understanding Algorithms</a:t>
            </a:r>
          </a:p>
        </p:txBody>
      </p:sp>
      <p:sp>
        <p:nvSpPr>
          <p:cNvPr id="3" name="Content Placeholder 2">
            <a:extLst>
              <a:ext uri="{FF2B5EF4-FFF2-40B4-BE49-F238E27FC236}">
                <a16:creationId xmlns:a16="http://schemas.microsoft.com/office/drawing/2014/main" id="{E15C64D9-84BD-41C2-AE94-2A8A2A41A524}"/>
              </a:ext>
            </a:extLst>
          </p:cNvPr>
          <p:cNvSpPr>
            <a:spLocks noGrp="1"/>
          </p:cNvSpPr>
          <p:nvPr>
            <p:ph idx="1"/>
          </p:nvPr>
        </p:nvSpPr>
        <p:spPr>
          <a:xfrm>
            <a:off x="3028490" y="3905071"/>
            <a:ext cx="7905750" cy="1209571"/>
          </a:xfrm>
        </p:spPr>
        <p:txBody>
          <a:bodyPr>
            <a:normAutofit/>
          </a:bodyPr>
          <a:lstStyle/>
          <a:p>
            <a:pPr marL="0" indent="0">
              <a:buNone/>
            </a:pPr>
            <a:r>
              <a:rPr lang="en-US" sz="3000" dirty="0"/>
              <a:t>A step-by-step procedure</a:t>
            </a:r>
          </a:p>
        </p:txBody>
      </p:sp>
      <p:sp>
        <p:nvSpPr>
          <p:cNvPr id="9" name="Content Placeholder 2">
            <a:extLst>
              <a:ext uri="{FF2B5EF4-FFF2-40B4-BE49-F238E27FC236}">
                <a16:creationId xmlns:a16="http://schemas.microsoft.com/office/drawing/2014/main" id="{A8BC866A-86C8-4B0E-8604-3F10ADC0DFCC}"/>
              </a:ext>
            </a:extLst>
          </p:cNvPr>
          <p:cNvSpPr txBox="1">
            <a:spLocks/>
          </p:cNvSpPr>
          <p:nvPr/>
        </p:nvSpPr>
        <p:spPr>
          <a:xfrm>
            <a:off x="1753336" y="1829950"/>
            <a:ext cx="7905750" cy="1436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Foundation of programming</a:t>
            </a:r>
          </a:p>
        </p:txBody>
      </p:sp>
      <p:pic>
        <p:nvPicPr>
          <p:cNvPr id="7" name="Picture 6">
            <a:extLst>
              <a:ext uri="{FF2B5EF4-FFF2-40B4-BE49-F238E27FC236}">
                <a16:creationId xmlns:a16="http://schemas.microsoft.com/office/drawing/2014/main" id="{9E0263FA-79B2-4B0B-BBAC-09E8CFC81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682" y="272375"/>
            <a:ext cx="1606244" cy="1209572"/>
          </a:xfrm>
          <a:prstGeom prst="rect">
            <a:avLst/>
          </a:prstGeom>
        </p:spPr>
      </p:pic>
      <p:pic>
        <p:nvPicPr>
          <p:cNvPr id="11" name="Picture 10">
            <a:extLst>
              <a:ext uri="{FF2B5EF4-FFF2-40B4-BE49-F238E27FC236}">
                <a16:creationId xmlns:a16="http://schemas.microsoft.com/office/drawing/2014/main" id="{1854CF1A-62C1-453A-A010-706B5F53A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9" y="3325322"/>
            <a:ext cx="3438875" cy="3532677"/>
          </a:xfrm>
          <a:prstGeom prst="rect">
            <a:avLst/>
          </a:prstGeom>
        </p:spPr>
      </p:pic>
      <p:sp>
        <p:nvSpPr>
          <p:cNvPr id="14" name="Content Placeholder 2">
            <a:extLst>
              <a:ext uri="{FF2B5EF4-FFF2-40B4-BE49-F238E27FC236}">
                <a16:creationId xmlns:a16="http://schemas.microsoft.com/office/drawing/2014/main" id="{8A1F666F-3375-4D53-B629-CEAAC0BDF65B}"/>
              </a:ext>
            </a:extLst>
          </p:cNvPr>
          <p:cNvSpPr txBox="1">
            <a:spLocks/>
          </p:cNvSpPr>
          <p:nvPr/>
        </p:nvSpPr>
        <p:spPr>
          <a:xfrm>
            <a:off x="4109937" y="5753135"/>
            <a:ext cx="8490625" cy="120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Solving a specific problem or performing a task</a:t>
            </a:r>
          </a:p>
        </p:txBody>
      </p:sp>
      <p:pic>
        <p:nvPicPr>
          <p:cNvPr id="16" name="Picture 15">
            <a:extLst>
              <a:ext uri="{FF2B5EF4-FFF2-40B4-BE49-F238E27FC236}">
                <a16:creationId xmlns:a16="http://schemas.microsoft.com/office/drawing/2014/main" id="{EC5345FC-3903-42FA-B973-9A71E3114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070" y="365125"/>
            <a:ext cx="3346315" cy="5347596"/>
          </a:xfrm>
          <a:prstGeom prst="rect">
            <a:avLst/>
          </a:prstGeom>
        </p:spPr>
      </p:pic>
    </p:spTree>
    <p:extLst>
      <p:ext uri="{BB962C8B-B14F-4D97-AF65-F5344CB8AC3E}">
        <p14:creationId xmlns:p14="http://schemas.microsoft.com/office/powerpoint/2010/main" val="3890984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left)">
                                      <p:cBhvr>
                                        <p:cTn id="2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057231-3990-414A-8D11-7B7995C21E6F}"/>
              </a:ext>
            </a:extLst>
          </p:cNvPr>
          <p:cNvSpPr/>
          <p:nvPr/>
        </p:nvSpPr>
        <p:spPr>
          <a:xfrm>
            <a:off x="0" y="3556000"/>
            <a:ext cx="12192000" cy="3302000"/>
          </a:xfrm>
          <a:prstGeom prst="rect">
            <a:avLst/>
          </a:prstGeom>
          <a:solidFill>
            <a:srgbClr val="2CC88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021F2F6-5F1A-44D4-BBF3-844DFB2B9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3" y="-127000"/>
            <a:ext cx="11811833" cy="6858000"/>
          </a:xfrm>
          <a:prstGeom prst="rect">
            <a:avLst/>
          </a:prstGeom>
        </p:spPr>
      </p:pic>
    </p:spTree>
    <p:extLst>
      <p:ext uri="{BB962C8B-B14F-4D97-AF65-F5344CB8AC3E}">
        <p14:creationId xmlns:p14="http://schemas.microsoft.com/office/powerpoint/2010/main" val="414906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Variables and Data Types</a:t>
            </a:r>
          </a:p>
        </p:txBody>
      </p:sp>
      <p:graphicFrame>
        <p:nvGraphicFramePr>
          <p:cNvPr id="9" name="Diagram 8">
            <a:extLst>
              <a:ext uri="{FF2B5EF4-FFF2-40B4-BE49-F238E27FC236}">
                <a16:creationId xmlns:a16="http://schemas.microsoft.com/office/drawing/2014/main" id="{A6A5ABE2-F5D3-492F-8308-FDF383A9D85E}"/>
              </a:ext>
            </a:extLst>
          </p:cNvPr>
          <p:cNvGraphicFramePr/>
          <p:nvPr>
            <p:extLst>
              <p:ext uri="{D42A27DB-BD31-4B8C-83A1-F6EECF244321}">
                <p14:modId xmlns:p14="http://schemas.microsoft.com/office/powerpoint/2010/main" val="3438319278"/>
              </p:ext>
            </p:extLst>
          </p:nvPr>
        </p:nvGraphicFramePr>
        <p:xfrm>
          <a:off x="293451" y="2450410"/>
          <a:ext cx="11605098" cy="1780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C087E595-697A-411E-BEF8-8111C36A351C}"/>
              </a:ext>
            </a:extLst>
          </p:cNvPr>
          <p:cNvGraphicFramePr/>
          <p:nvPr>
            <p:extLst>
              <p:ext uri="{D42A27DB-BD31-4B8C-83A1-F6EECF244321}">
                <p14:modId xmlns:p14="http://schemas.microsoft.com/office/powerpoint/2010/main" val="1156882878"/>
              </p:ext>
            </p:extLst>
          </p:nvPr>
        </p:nvGraphicFramePr>
        <p:xfrm>
          <a:off x="293451" y="4568375"/>
          <a:ext cx="11605098" cy="17808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extBox 14">
            <a:extLst>
              <a:ext uri="{FF2B5EF4-FFF2-40B4-BE49-F238E27FC236}">
                <a16:creationId xmlns:a16="http://schemas.microsoft.com/office/drawing/2014/main" id="{7997A9C0-EBCC-42D2-BC0D-3E4013B73FF9}"/>
              </a:ext>
            </a:extLst>
          </p:cNvPr>
          <p:cNvSpPr txBox="1"/>
          <p:nvPr/>
        </p:nvSpPr>
        <p:spPr>
          <a:xfrm>
            <a:off x="958780" y="1312333"/>
            <a:ext cx="5914292"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N</a:t>
            </a:r>
            <a:r>
              <a:rPr lang="en-US" b="0" i="0" dirty="0">
                <a:effectLst/>
                <a:latin typeface="Söhne"/>
              </a:rPr>
              <a:t>amed storage location that holds data (values) </a:t>
            </a:r>
          </a:p>
          <a:p>
            <a:pPr marL="285750" indent="-285750">
              <a:buFont typeface="Arial" panose="020B0604020202020204" pitchFamily="34" charset="0"/>
              <a:buChar char="•"/>
            </a:pPr>
            <a:r>
              <a:rPr lang="en-US" dirty="0">
                <a:latin typeface="Söhne"/>
              </a:rPr>
              <a:t>C</a:t>
            </a:r>
            <a:r>
              <a:rPr lang="en-US" b="0" i="0" dirty="0">
                <a:effectLst/>
                <a:latin typeface="Söhne"/>
              </a:rPr>
              <a:t>an be changed during program execution</a:t>
            </a:r>
          </a:p>
          <a:p>
            <a:pPr marL="285750" indent="-285750">
              <a:buFont typeface="Arial" panose="020B0604020202020204" pitchFamily="34" charset="0"/>
              <a:buChar char="•"/>
            </a:pPr>
            <a:r>
              <a:rPr lang="en-US" dirty="0">
                <a:latin typeface="Söhne"/>
              </a:rPr>
              <a:t>Value &amp; Type</a:t>
            </a:r>
            <a:endParaRPr lang="en-US" dirty="0"/>
          </a:p>
        </p:txBody>
      </p:sp>
    </p:spTree>
    <p:extLst>
      <p:ext uri="{BB962C8B-B14F-4D97-AF65-F5344CB8AC3E}">
        <p14:creationId xmlns:p14="http://schemas.microsoft.com/office/powerpoint/2010/main" val="544768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5457825" y="2460625"/>
            <a:ext cx="6191250" cy="1936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Must Start with a Letter or an Underscore (_)</a:t>
            </a:r>
          </a:p>
          <a:p>
            <a:r>
              <a:rPr lang="en-US" sz="2400" dirty="0"/>
              <a:t>Can Contain Letters, Digits, and Underscores</a:t>
            </a:r>
          </a:p>
          <a:p>
            <a:r>
              <a:rPr lang="en-US" sz="2400" dirty="0"/>
              <a:t>Are Case-Sensitive</a:t>
            </a:r>
          </a:p>
          <a:p>
            <a:r>
              <a:rPr lang="en-US" sz="2400" dirty="0"/>
              <a:t>Do Not Use Reserved Words or Keywords</a:t>
            </a:r>
            <a:endParaRPr lang="en-US" sz="2400" i="1" dirty="0"/>
          </a:p>
        </p:txBody>
      </p:sp>
      <p:pic>
        <p:nvPicPr>
          <p:cNvPr id="4" name="Picture 3">
            <a:extLst>
              <a:ext uri="{FF2B5EF4-FFF2-40B4-BE49-F238E27FC236}">
                <a16:creationId xmlns:a16="http://schemas.microsoft.com/office/drawing/2014/main" id="{F4F963D9-F2F9-4C06-B5BE-7637B53B2A0C}"/>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t="9931" r="9861" b="9931"/>
          <a:stretch/>
        </p:blipFill>
        <p:spPr>
          <a:xfrm>
            <a:off x="0" y="1128712"/>
            <a:ext cx="5457825" cy="5495926"/>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Naming Variables</a:t>
            </a:r>
            <a:endParaRPr lang="en-US" b="1" i="0" dirty="0">
              <a:effectLst/>
              <a:latin typeface="Söhne"/>
            </a:endParaRPr>
          </a:p>
        </p:txBody>
      </p:sp>
    </p:spTree>
    <p:extLst>
      <p:ext uri="{BB962C8B-B14F-4D97-AF65-F5344CB8AC3E}">
        <p14:creationId xmlns:p14="http://schemas.microsoft.com/office/powerpoint/2010/main" val="69530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DE6AF-C893-4500-AC18-443182A619D7}"/>
              </a:ext>
            </a:extLst>
          </p:cNvPr>
          <p:cNvPicPr>
            <a:picLocks noChangeAspect="1"/>
          </p:cNvPicPr>
          <p:nvPr/>
        </p:nvPicPr>
        <p:blipFill rotWithShape="1">
          <a:blip r:embed="rId3">
            <a:extLst>
              <a:ext uri="{28A0092B-C50C-407E-A947-70E740481C1C}">
                <a14:useLocalDpi xmlns:a14="http://schemas.microsoft.com/office/drawing/2010/main" val="0"/>
              </a:ext>
            </a:extLst>
          </a:blip>
          <a:srcRect t="8588" r="9584" b="9931"/>
          <a:stretch/>
        </p:blipFill>
        <p:spPr>
          <a:xfrm>
            <a:off x="5991225" y="681037"/>
            <a:ext cx="6200775" cy="5588000"/>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Naming Conventions</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552450" y="1825625"/>
            <a:ext cx="6200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 Descriptive and Meaningful Names:</a:t>
            </a:r>
          </a:p>
          <a:p>
            <a:pPr lvl="1"/>
            <a:r>
              <a:rPr lang="en-US" sz="2000" dirty="0"/>
              <a:t>describe the purpose</a:t>
            </a:r>
          </a:p>
          <a:p>
            <a:r>
              <a:rPr lang="en-US" sz="2400" b="1" dirty="0"/>
              <a:t>Avoid Single-Letter Variable Names:</a:t>
            </a:r>
          </a:p>
          <a:p>
            <a:pPr lvl="1"/>
            <a:r>
              <a:rPr lang="en-US" sz="2000" dirty="0"/>
              <a:t>Except in Specific Cases</a:t>
            </a:r>
          </a:p>
          <a:p>
            <a:pPr lvl="1"/>
            <a:r>
              <a:rPr lang="en-US" sz="2000" dirty="0"/>
              <a:t>Single-letter variable names like x, y, or i should be avoided in most cases</a:t>
            </a:r>
          </a:p>
          <a:p>
            <a:r>
              <a:rPr lang="en-US" sz="2400" b="1" dirty="0"/>
              <a:t>Consistency</a:t>
            </a:r>
          </a:p>
          <a:p>
            <a:r>
              <a:rPr lang="en-US" sz="2400" b="1" dirty="0"/>
              <a:t>Meaningful Prefixes:</a:t>
            </a:r>
          </a:p>
          <a:p>
            <a:pPr lvl="1"/>
            <a:r>
              <a:rPr lang="en-US" sz="2000" dirty="0"/>
              <a:t>for Global/Class Variables</a:t>
            </a:r>
            <a:endParaRPr lang="en-US" sz="2000" i="1" dirty="0"/>
          </a:p>
        </p:txBody>
      </p:sp>
    </p:spTree>
    <p:extLst>
      <p:ext uri="{BB962C8B-B14F-4D97-AF65-F5344CB8AC3E}">
        <p14:creationId xmlns:p14="http://schemas.microsoft.com/office/powerpoint/2010/main" val="3456383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pPr algn="ctr"/>
            <a:r>
              <a:rPr lang="en-US" b="1" dirty="0"/>
              <a:t>Keywords in Python</a:t>
            </a:r>
          </a:p>
        </p:txBody>
      </p:sp>
      <p:graphicFrame>
        <p:nvGraphicFramePr>
          <p:cNvPr id="4" name="Table 3">
            <a:extLst>
              <a:ext uri="{FF2B5EF4-FFF2-40B4-BE49-F238E27FC236}">
                <a16:creationId xmlns:a16="http://schemas.microsoft.com/office/drawing/2014/main" id="{ABBBE252-9BCF-4D8A-8942-27914F252B64}"/>
              </a:ext>
            </a:extLst>
          </p:cNvPr>
          <p:cNvGraphicFramePr>
            <a:graphicFrameLocks noGrp="1"/>
          </p:cNvGraphicFramePr>
          <p:nvPr>
            <p:extLst>
              <p:ext uri="{D42A27DB-BD31-4B8C-83A1-F6EECF244321}">
                <p14:modId xmlns:p14="http://schemas.microsoft.com/office/powerpoint/2010/main" val="2377675014"/>
              </p:ext>
            </p:extLst>
          </p:nvPr>
        </p:nvGraphicFramePr>
        <p:xfrm>
          <a:off x="1018652" y="1827292"/>
          <a:ext cx="10154695" cy="3689252"/>
        </p:xfrm>
        <a:graphic>
          <a:graphicData uri="http://schemas.openxmlformats.org/drawingml/2006/table">
            <a:tbl>
              <a:tblPr>
                <a:tableStyleId>{7DF18680-E054-41AD-8BC1-D1AEF772440D}</a:tableStyleId>
              </a:tblPr>
              <a:tblGrid>
                <a:gridCol w="2030939">
                  <a:extLst>
                    <a:ext uri="{9D8B030D-6E8A-4147-A177-3AD203B41FA5}">
                      <a16:colId xmlns:a16="http://schemas.microsoft.com/office/drawing/2014/main" val="1479795306"/>
                    </a:ext>
                  </a:extLst>
                </a:gridCol>
                <a:gridCol w="2030939">
                  <a:extLst>
                    <a:ext uri="{9D8B030D-6E8A-4147-A177-3AD203B41FA5}">
                      <a16:colId xmlns:a16="http://schemas.microsoft.com/office/drawing/2014/main" val="594587035"/>
                    </a:ext>
                  </a:extLst>
                </a:gridCol>
                <a:gridCol w="2030939">
                  <a:extLst>
                    <a:ext uri="{9D8B030D-6E8A-4147-A177-3AD203B41FA5}">
                      <a16:colId xmlns:a16="http://schemas.microsoft.com/office/drawing/2014/main" val="575585029"/>
                    </a:ext>
                  </a:extLst>
                </a:gridCol>
                <a:gridCol w="2030939">
                  <a:extLst>
                    <a:ext uri="{9D8B030D-6E8A-4147-A177-3AD203B41FA5}">
                      <a16:colId xmlns:a16="http://schemas.microsoft.com/office/drawing/2014/main" val="2363027854"/>
                    </a:ext>
                  </a:extLst>
                </a:gridCol>
                <a:gridCol w="2030939">
                  <a:extLst>
                    <a:ext uri="{9D8B030D-6E8A-4147-A177-3AD203B41FA5}">
                      <a16:colId xmlns:a16="http://schemas.microsoft.com/office/drawing/2014/main" val="2410590614"/>
                    </a:ext>
                  </a:extLst>
                </a:gridCol>
              </a:tblGrid>
              <a:tr h="527036">
                <a:tc>
                  <a:txBody>
                    <a:bodyPr/>
                    <a:lstStyle/>
                    <a:p>
                      <a:pPr algn="ctr"/>
                      <a:r>
                        <a:rPr lang="en-US" sz="2400" b="1" dirty="0">
                          <a:solidFill>
                            <a:schemeClr val="bg1"/>
                          </a:solidFill>
                          <a:effectLst/>
                        </a:rPr>
                        <a:t>FALSE</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await</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else</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import</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pass</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1384226157"/>
                  </a:ext>
                </a:extLst>
              </a:tr>
              <a:tr h="527036">
                <a:tc>
                  <a:txBody>
                    <a:bodyPr/>
                    <a:lstStyle/>
                    <a:p>
                      <a:pPr algn="ctr"/>
                      <a:r>
                        <a:rPr lang="en-US" sz="2400" b="1" dirty="0">
                          <a:solidFill>
                            <a:schemeClr val="bg1"/>
                          </a:solidFill>
                          <a:effectLst/>
                        </a:rPr>
                        <a:t>None</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break</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except</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in</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raise</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3471200699"/>
                  </a:ext>
                </a:extLst>
              </a:tr>
              <a:tr h="527036">
                <a:tc>
                  <a:txBody>
                    <a:bodyPr/>
                    <a:lstStyle/>
                    <a:p>
                      <a:pPr algn="ctr"/>
                      <a:r>
                        <a:rPr lang="en-US" sz="2400" b="1">
                          <a:solidFill>
                            <a:schemeClr val="bg1"/>
                          </a:solidFill>
                          <a:effectLst/>
                        </a:rPr>
                        <a:t>TRUE</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class</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finally</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is</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return</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8610806"/>
                  </a:ext>
                </a:extLst>
              </a:tr>
              <a:tr h="527036">
                <a:tc>
                  <a:txBody>
                    <a:bodyPr/>
                    <a:lstStyle/>
                    <a:p>
                      <a:pPr algn="ctr"/>
                      <a:r>
                        <a:rPr lang="en-US" sz="2400" b="1">
                          <a:solidFill>
                            <a:schemeClr val="bg1"/>
                          </a:solidFill>
                          <a:effectLst/>
                        </a:rPr>
                        <a:t>and</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continue</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for</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lambda</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try</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4089294346"/>
                  </a:ext>
                </a:extLst>
              </a:tr>
              <a:tr h="527036">
                <a:tc>
                  <a:txBody>
                    <a:bodyPr/>
                    <a:lstStyle/>
                    <a:p>
                      <a:pPr algn="ctr"/>
                      <a:r>
                        <a:rPr lang="en-US" sz="2400" b="1">
                          <a:solidFill>
                            <a:schemeClr val="bg1"/>
                          </a:solidFill>
                          <a:effectLst/>
                        </a:rPr>
                        <a:t>as</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def</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from</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nonlocal</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while</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1542043842"/>
                  </a:ext>
                </a:extLst>
              </a:tr>
              <a:tr h="527036">
                <a:tc>
                  <a:txBody>
                    <a:bodyPr/>
                    <a:lstStyle/>
                    <a:p>
                      <a:pPr algn="ctr"/>
                      <a:r>
                        <a:rPr lang="en-US" sz="2400" b="1">
                          <a:solidFill>
                            <a:schemeClr val="bg1"/>
                          </a:solidFill>
                          <a:effectLst/>
                        </a:rPr>
                        <a:t>assert</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del</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global</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not</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with</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28188930"/>
                  </a:ext>
                </a:extLst>
              </a:tr>
              <a:tr h="527036">
                <a:tc>
                  <a:txBody>
                    <a:bodyPr/>
                    <a:lstStyle/>
                    <a:p>
                      <a:pPr algn="ctr"/>
                      <a:r>
                        <a:rPr lang="en-US" sz="2400" b="1">
                          <a:solidFill>
                            <a:schemeClr val="bg1"/>
                          </a:solidFill>
                          <a:effectLst/>
                        </a:rPr>
                        <a:t>async</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elif</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if</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a:solidFill>
                            <a:schemeClr val="bg1"/>
                          </a:solidFill>
                          <a:effectLst/>
                        </a:rPr>
                        <a:t>or</a:t>
                      </a:r>
                      <a:endParaRPr lang="en-US" sz="2400" b="1">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sz="2400" b="1" dirty="0">
                          <a:solidFill>
                            <a:schemeClr val="bg1"/>
                          </a:solidFill>
                          <a:effectLst/>
                        </a:rPr>
                        <a:t>yield</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1585079983"/>
                  </a:ext>
                </a:extLst>
              </a:tr>
            </a:tbl>
          </a:graphicData>
        </a:graphic>
      </p:graphicFrame>
    </p:spTree>
    <p:extLst>
      <p:ext uri="{BB962C8B-B14F-4D97-AF65-F5344CB8AC3E}">
        <p14:creationId xmlns:p14="http://schemas.microsoft.com/office/powerpoint/2010/main" val="4112520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1D0DF8-1B8F-47E7-A6C1-6234EB3F19DF}"/>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11F0F9-C705-4442-8E2F-F1FA74130AEC}"/>
              </a:ext>
            </a:extLst>
          </p:cNvPr>
          <p:cNvSpPr>
            <a:spLocks noGrp="1"/>
          </p:cNvSpPr>
          <p:nvPr>
            <p:ph type="ctrTitle"/>
          </p:nvPr>
        </p:nvSpPr>
        <p:spPr>
          <a:xfrm>
            <a:off x="5690682" y="534004"/>
            <a:ext cx="6893762" cy="2697507"/>
          </a:xfrm>
          <a:effectLst>
            <a:outerShdw blurRad="50800" dist="38100" dir="13500000" algn="br" rotWithShape="0">
              <a:prstClr val="black">
                <a:alpha val="40000"/>
              </a:prstClr>
            </a:outerShdw>
          </a:effectLst>
        </p:spPr>
        <p:txBody>
          <a:bodyPr>
            <a:normAutofit fontScale="90000"/>
          </a:bodyPr>
          <a:lstStyle/>
          <a:p>
            <a:pPr algn="l"/>
            <a:r>
              <a:rPr lang="en-US" sz="16600" b="1" i="0" dirty="0">
                <a:solidFill>
                  <a:schemeClr val="bg1"/>
                </a:solidFill>
                <a:effectLst/>
                <a:latin typeface="Söhne"/>
              </a:rPr>
              <a:t>Python </a:t>
            </a:r>
            <a:br>
              <a:rPr lang="en-US" sz="8800" b="1" i="0" dirty="0">
                <a:solidFill>
                  <a:schemeClr val="bg1"/>
                </a:solidFill>
                <a:effectLst/>
                <a:latin typeface="Söhne"/>
              </a:rPr>
            </a:br>
            <a:r>
              <a:rPr lang="en-US" sz="4000" b="1" i="0" dirty="0">
                <a:solidFill>
                  <a:schemeClr val="bg1"/>
                </a:solidFill>
                <a:effectLst/>
                <a:latin typeface="Söhne"/>
              </a:rPr>
              <a:t> </a:t>
            </a:r>
            <a:r>
              <a:rPr lang="en-US" sz="4400" b="1" i="0" dirty="0">
                <a:solidFill>
                  <a:schemeClr val="bg1"/>
                </a:solidFill>
                <a:effectLst/>
                <a:latin typeface="Söhne"/>
              </a:rPr>
              <a:t>Programming Essentials</a:t>
            </a:r>
            <a:endParaRPr lang="en-US" sz="4000" dirty="0">
              <a:solidFill>
                <a:schemeClr val="bg1"/>
              </a:solidFill>
            </a:endParaRPr>
          </a:p>
        </p:txBody>
      </p:sp>
      <p:sp>
        <p:nvSpPr>
          <p:cNvPr id="26" name="Title 1">
            <a:extLst>
              <a:ext uri="{FF2B5EF4-FFF2-40B4-BE49-F238E27FC236}">
                <a16:creationId xmlns:a16="http://schemas.microsoft.com/office/drawing/2014/main" id="{D7A9A029-2C71-4FC9-99C3-DA42442B8832}"/>
              </a:ext>
            </a:extLst>
          </p:cNvPr>
          <p:cNvSpPr txBox="1">
            <a:spLocks/>
          </p:cNvSpPr>
          <p:nvPr/>
        </p:nvSpPr>
        <p:spPr>
          <a:xfrm>
            <a:off x="545284" y="5457216"/>
            <a:ext cx="2392469" cy="7632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chemeClr val="bg1"/>
                </a:solidFill>
                <a:latin typeface="Arial" panose="020B0604020202020204" pitchFamily="34" charset="0"/>
                <a:cs typeface="Arial" panose="020B0604020202020204" pitchFamily="34" charset="0"/>
              </a:rPr>
              <a:t>A.Asgharpoor</a:t>
            </a:r>
          </a:p>
          <a:p>
            <a:pPr algn="l"/>
            <a:r>
              <a:rPr lang="en-US" sz="1200" dirty="0">
                <a:solidFill>
                  <a:schemeClr val="bg1"/>
                </a:solidFill>
                <a:latin typeface="Arial" panose="020B0604020202020204" pitchFamily="34" charset="0"/>
                <a:cs typeface="Arial" panose="020B0604020202020204" pitchFamily="34" charset="0"/>
              </a:rPr>
              <a:t>Fall 2023</a:t>
            </a:r>
          </a:p>
        </p:txBody>
      </p:sp>
      <p:sp>
        <p:nvSpPr>
          <p:cNvPr id="11" name="Rectangle 10">
            <a:extLst>
              <a:ext uri="{FF2B5EF4-FFF2-40B4-BE49-F238E27FC236}">
                <a16:creationId xmlns:a16="http://schemas.microsoft.com/office/drawing/2014/main" id="{AE37262E-6DC6-4C4E-8DE8-0DE33EEDF2D7}"/>
              </a:ext>
            </a:extLst>
          </p:cNvPr>
          <p:cNvSpPr/>
          <p:nvPr/>
        </p:nvSpPr>
        <p:spPr>
          <a:xfrm rot="2928647">
            <a:off x="1058935" y="4023473"/>
            <a:ext cx="7465619" cy="28105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5B1680C-5F43-4535-AAB7-91C13E0FE4E3}"/>
              </a:ext>
            </a:extLst>
          </p:cNvPr>
          <p:cNvSpPr/>
          <p:nvPr/>
        </p:nvSpPr>
        <p:spPr>
          <a:xfrm>
            <a:off x="874149" y="1155560"/>
            <a:ext cx="2813538" cy="28135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941B40A-A82D-4808-85C2-D14B53408417}"/>
              </a:ext>
            </a:extLst>
          </p:cNvPr>
          <p:cNvSpPr/>
          <p:nvPr/>
        </p:nvSpPr>
        <p:spPr>
          <a:xfrm>
            <a:off x="1009801" y="1304493"/>
            <a:ext cx="2542233" cy="251567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2D8AFBB8-B1DA-4797-BAA5-F0B7672E3D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9711" y="1551245"/>
            <a:ext cx="2299649" cy="252400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527787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F6DBE-F13A-41DB-BD70-B3137E36994D}"/>
              </a:ext>
            </a:extLst>
          </p:cNvPr>
          <p:cNvPicPr>
            <a:picLocks noChangeAspect="1"/>
          </p:cNvPicPr>
          <p:nvPr/>
        </p:nvPicPr>
        <p:blipFill rotWithShape="1">
          <a:blip r:embed="rId3">
            <a:extLst>
              <a:ext uri="{28A0092B-C50C-407E-A947-70E740481C1C}">
                <a14:useLocalDpi xmlns:a14="http://schemas.microsoft.com/office/drawing/2010/main" val="0"/>
              </a:ext>
            </a:extLst>
          </a:blip>
          <a:srcRect t="12083" b="14166"/>
          <a:stretch/>
        </p:blipFill>
        <p:spPr>
          <a:xfrm>
            <a:off x="5334000" y="1825625"/>
            <a:ext cx="6858000" cy="5057775"/>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Comments and Documentation</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2555875"/>
            <a:ext cx="6553200" cy="174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Used to annotate code and provide explanations </a:t>
            </a:r>
          </a:p>
          <a:p>
            <a:r>
              <a:rPr lang="en-US" sz="2400" dirty="0"/>
              <a:t>Not executed</a:t>
            </a:r>
            <a:endParaRPr lang="en-US" sz="2400" b="1" dirty="0"/>
          </a:p>
          <a:p>
            <a:pPr lvl="1"/>
            <a:r>
              <a:rPr lang="en-US" sz="2000" b="1" dirty="0"/>
              <a:t>Single-line comment:</a:t>
            </a:r>
            <a:r>
              <a:rPr lang="en-US" sz="2000" dirty="0"/>
              <a:t> </a:t>
            </a:r>
            <a:r>
              <a:rPr lang="en-US" sz="2000" i="1" dirty="0"/>
              <a:t>#</a:t>
            </a:r>
          </a:p>
          <a:p>
            <a:pPr lvl="1"/>
            <a:r>
              <a:rPr lang="en-US" sz="2000" b="1" dirty="0"/>
              <a:t>Multi-line comment or docstring: </a:t>
            </a:r>
            <a:r>
              <a:rPr lang="en-US" sz="2000" i="1" dirty="0"/>
              <a:t>''' '''</a:t>
            </a:r>
          </a:p>
        </p:txBody>
      </p:sp>
    </p:spTree>
    <p:extLst>
      <p:ext uri="{BB962C8B-B14F-4D97-AF65-F5344CB8AC3E}">
        <p14:creationId xmlns:p14="http://schemas.microsoft.com/office/powerpoint/2010/main" val="1376875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808A88-7E2E-443C-8CE0-2FEC4BC30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5715000" cy="5715000"/>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Indentation and Code Blocks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5210175" y="2677318"/>
            <a:ext cx="10515600" cy="264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Define code blocks. </a:t>
            </a:r>
          </a:p>
          <a:p>
            <a:r>
              <a:rPr lang="en-US" sz="2400" dirty="0"/>
              <a:t>Crucial for structuring the code </a:t>
            </a:r>
          </a:p>
          <a:p>
            <a:r>
              <a:rPr lang="en-US" sz="2400" dirty="0"/>
              <a:t>Used in loops, conditionals, and functions. </a:t>
            </a:r>
          </a:p>
          <a:p>
            <a:r>
              <a:rPr lang="en-US" sz="2400" dirty="0"/>
              <a:t>Makes the code more readable</a:t>
            </a:r>
          </a:p>
          <a:p>
            <a:r>
              <a:rPr lang="en-US" sz="2400" dirty="0"/>
              <a:t>Helps Python understand the program's structure.</a:t>
            </a:r>
          </a:p>
        </p:txBody>
      </p:sp>
    </p:spTree>
    <p:extLst>
      <p:ext uri="{BB962C8B-B14F-4D97-AF65-F5344CB8AC3E}">
        <p14:creationId xmlns:p14="http://schemas.microsoft.com/office/powerpoint/2010/main" val="4156333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Indentation and Code Blocks</a:t>
            </a:r>
            <a:endParaRPr lang="en-US" b="1" i="0" dirty="0">
              <a:effectLst/>
              <a:latin typeface="Söhne"/>
            </a:endParaRPr>
          </a:p>
        </p:txBody>
      </p:sp>
      <p:sp>
        <p:nvSpPr>
          <p:cNvPr id="3" name="Rectangle 2">
            <a:extLst>
              <a:ext uri="{FF2B5EF4-FFF2-40B4-BE49-F238E27FC236}">
                <a16:creationId xmlns:a16="http://schemas.microsoft.com/office/drawing/2014/main" id="{7F32583D-B676-4674-A4E0-A3B647067321}"/>
              </a:ext>
            </a:extLst>
          </p:cNvPr>
          <p:cNvSpPr/>
          <p:nvPr/>
        </p:nvSpPr>
        <p:spPr>
          <a:xfrm>
            <a:off x="1009650" y="1690688"/>
            <a:ext cx="2876550" cy="10144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Code Block 1 Begins</a:t>
            </a:r>
          </a:p>
          <a:p>
            <a:r>
              <a:rPr lang="en-US" dirty="0"/>
              <a:t>Def </a:t>
            </a:r>
            <a:r>
              <a:rPr lang="en-US" dirty="0" err="1"/>
              <a:t>abc</a:t>
            </a:r>
            <a:r>
              <a:rPr lang="en-US" dirty="0"/>
              <a:t>():</a:t>
            </a:r>
          </a:p>
          <a:p>
            <a:r>
              <a:rPr lang="en-US" dirty="0"/>
              <a:t>    ....................</a:t>
            </a:r>
          </a:p>
        </p:txBody>
      </p:sp>
      <p:sp>
        <p:nvSpPr>
          <p:cNvPr id="7" name="Rectangle 6">
            <a:extLst>
              <a:ext uri="{FF2B5EF4-FFF2-40B4-BE49-F238E27FC236}">
                <a16:creationId xmlns:a16="http://schemas.microsoft.com/office/drawing/2014/main" id="{6CD15BD2-7621-4963-8918-1336326104FB}"/>
              </a:ext>
            </a:extLst>
          </p:cNvPr>
          <p:cNvSpPr/>
          <p:nvPr/>
        </p:nvSpPr>
        <p:spPr>
          <a:xfrm>
            <a:off x="2219325" y="2728409"/>
            <a:ext cx="2876550" cy="10144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Code Block 2 Begins</a:t>
            </a:r>
          </a:p>
          <a:p>
            <a:r>
              <a:rPr lang="en-US" dirty="0"/>
              <a:t>For i in range(n):</a:t>
            </a:r>
          </a:p>
          <a:p>
            <a:r>
              <a:rPr lang="en-US" dirty="0"/>
              <a:t>    ....................</a:t>
            </a:r>
          </a:p>
          <a:p>
            <a:endParaRPr lang="en-US" dirty="0"/>
          </a:p>
        </p:txBody>
      </p:sp>
      <p:sp>
        <p:nvSpPr>
          <p:cNvPr id="8" name="Rectangle 7">
            <a:extLst>
              <a:ext uri="{FF2B5EF4-FFF2-40B4-BE49-F238E27FC236}">
                <a16:creationId xmlns:a16="http://schemas.microsoft.com/office/drawing/2014/main" id="{EC467B96-489C-4FCF-B63B-C5562799932D}"/>
              </a:ext>
            </a:extLst>
          </p:cNvPr>
          <p:cNvSpPr/>
          <p:nvPr/>
        </p:nvSpPr>
        <p:spPr>
          <a:xfrm>
            <a:off x="2219325" y="4670747"/>
            <a:ext cx="2876550" cy="686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Code Block 2 Continues</a:t>
            </a:r>
          </a:p>
          <a:p>
            <a:r>
              <a:rPr lang="en-US" dirty="0"/>
              <a:t>    ....................</a:t>
            </a:r>
          </a:p>
        </p:txBody>
      </p:sp>
      <p:sp>
        <p:nvSpPr>
          <p:cNvPr id="11" name="Rectangle 10">
            <a:extLst>
              <a:ext uri="{FF2B5EF4-FFF2-40B4-BE49-F238E27FC236}">
                <a16:creationId xmlns:a16="http://schemas.microsoft.com/office/drawing/2014/main" id="{6FDCBF53-B5EE-4D75-AED0-C45FD3316C46}"/>
              </a:ext>
            </a:extLst>
          </p:cNvPr>
          <p:cNvSpPr/>
          <p:nvPr/>
        </p:nvSpPr>
        <p:spPr>
          <a:xfrm>
            <a:off x="3733800" y="3766130"/>
            <a:ext cx="3790950" cy="8813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Code Block 3 Begins</a:t>
            </a:r>
          </a:p>
          <a:p>
            <a:r>
              <a:rPr lang="en-US" dirty="0"/>
              <a:t>if condition statement:</a:t>
            </a:r>
          </a:p>
          <a:p>
            <a:r>
              <a:rPr lang="en-US" dirty="0"/>
              <a:t>    ....................</a:t>
            </a:r>
          </a:p>
        </p:txBody>
      </p:sp>
      <p:sp>
        <p:nvSpPr>
          <p:cNvPr id="12" name="Rectangle 11">
            <a:extLst>
              <a:ext uri="{FF2B5EF4-FFF2-40B4-BE49-F238E27FC236}">
                <a16:creationId xmlns:a16="http://schemas.microsoft.com/office/drawing/2014/main" id="{B25F3E74-6A00-4289-B33E-1FDF2B18F307}"/>
              </a:ext>
            </a:extLst>
          </p:cNvPr>
          <p:cNvSpPr/>
          <p:nvPr/>
        </p:nvSpPr>
        <p:spPr>
          <a:xfrm>
            <a:off x="1009650" y="5380462"/>
            <a:ext cx="2876550" cy="10144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Code Block 1 Continues</a:t>
            </a:r>
          </a:p>
          <a:p>
            <a:r>
              <a:rPr lang="en-US" dirty="0"/>
              <a:t>    ....................</a:t>
            </a:r>
          </a:p>
        </p:txBody>
      </p:sp>
    </p:spTree>
    <p:extLst>
      <p:ext uri="{BB962C8B-B14F-4D97-AF65-F5344CB8AC3E}">
        <p14:creationId xmlns:p14="http://schemas.microsoft.com/office/powerpoint/2010/main" val="2585206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Operators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Symbols or keywords used to perform operations</a:t>
            </a:r>
          </a:p>
        </p:txBody>
      </p:sp>
      <p:sp>
        <p:nvSpPr>
          <p:cNvPr id="4" name="Content Placeholder 2">
            <a:extLst>
              <a:ext uri="{FF2B5EF4-FFF2-40B4-BE49-F238E27FC236}">
                <a16:creationId xmlns:a16="http://schemas.microsoft.com/office/drawing/2014/main" id="{04368723-D440-43D2-841D-2D78F37B32B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Arithmetic Operators:</a:t>
            </a:r>
          </a:p>
          <a:p>
            <a:pPr lvl="1"/>
            <a:r>
              <a:rPr lang="en-US" dirty="0"/>
              <a:t>Addition +</a:t>
            </a:r>
          </a:p>
          <a:p>
            <a:pPr lvl="1"/>
            <a:r>
              <a:rPr lang="en-US" dirty="0"/>
              <a:t>Subtraction -</a:t>
            </a:r>
          </a:p>
          <a:p>
            <a:pPr lvl="1"/>
            <a:r>
              <a:rPr lang="en-US" dirty="0"/>
              <a:t>Multiplication *</a:t>
            </a:r>
          </a:p>
          <a:p>
            <a:pPr lvl="1"/>
            <a:r>
              <a:rPr lang="en-US" dirty="0"/>
              <a:t>Division /</a:t>
            </a:r>
          </a:p>
          <a:p>
            <a:pPr lvl="1"/>
            <a:r>
              <a:rPr lang="en-US" dirty="0"/>
              <a:t>Modulus % (remainder after division)</a:t>
            </a:r>
          </a:p>
          <a:p>
            <a:pPr lvl="1"/>
            <a:r>
              <a:rPr lang="en-US" dirty="0"/>
              <a:t>Exponentiation **</a:t>
            </a:r>
          </a:p>
          <a:p>
            <a:pPr lvl="1"/>
            <a:r>
              <a:rPr lang="en-US" dirty="0"/>
              <a:t>Floor Division // (result rounded down to the nearest whole number)</a:t>
            </a:r>
          </a:p>
        </p:txBody>
      </p:sp>
      <p:sp>
        <p:nvSpPr>
          <p:cNvPr id="5" name="Content Placeholder 2">
            <a:extLst>
              <a:ext uri="{FF2B5EF4-FFF2-40B4-BE49-F238E27FC236}">
                <a16:creationId xmlns:a16="http://schemas.microsoft.com/office/drawing/2014/main" id="{5AE983E5-AA15-4F97-8452-34D8FDA3691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Comparison Operators:</a:t>
            </a:r>
          </a:p>
          <a:p>
            <a:pPr lvl="1"/>
            <a:r>
              <a:rPr lang="en-US" dirty="0"/>
              <a:t>Equal ==</a:t>
            </a:r>
          </a:p>
          <a:p>
            <a:pPr lvl="1"/>
            <a:r>
              <a:rPr lang="en-US" dirty="0"/>
              <a:t>Not Equal !=</a:t>
            </a:r>
          </a:p>
          <a:p>
            <a:pPr lvl="1"/>
            <a:r>
              <a:rPr lang="en-US" dirty="0"/>
              <a:t>Greater Than &gt;</a:t>
            </a:r>
          </a:p>
          <a:p>
            <a:pPr lvl="1"/>
            <a:r>
              <a:rPr lang="en-US" dirty="0"/>
              <a:t>Less Than &lt;</a:t>
            </a:r>
          </a:p>
          <a:p>
            <a:pPr lvl="1"/>
            <a:r>
              <a:rPr lang="en-US" dirty="0"/>
              <a:t>Greater Than or Equal To &gt;=</a:t>
            </a:r>
          </a:p>
          <a:p>
            <a:pPr lvl="1"/>
            <a:r>
              <a:rPr lang="en-US" dirty="0"/>
              <a:t>Less Than or Equal To &lt;=</a:t>
            </a:r>
          </a:p>
        </p:txBody>
      </p:sp>
      <p:sp>
        <p:nvSpPr>
          <p:cNvPr id="6" name="Content Placeholder 2">
            <a:extLst>
              <a:ext uri="{FF2B5EF4-FFF2-40B4-BE49-F238E27FC236}">
                <a16:creationId xmlns:a16="http://schemas.microsoft.com/office/drawing/2014/main" id="{E090FB67-F388-490A-AE4B-3FCDDEB97B0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Logical Operators:</a:t>
            </a:r>
          </a:p>
          <a:p>
            <a:pPr lvl="1"/>
            <a:r>
              <a:rPr lang="en-US" dirty="0"/>
              <a:t>AND</a:t>
            </a:r>
          </a:p>
          <a:p>
            <a:pPr lvl="1"/>
            <a:r>
              <a:rPr lang="en-US" dirty="0"/>
              <a:t>OR</a:t>
            </a:r>
          </a:p>
          <a:p>
            <a:pPr lvl="1"/>
            <a:r>
              <a:rPr lang="en-US" dirty="0"/>
              <a:t>NOT</a:t>
            </a:r>
          </a:p>
        </p:txBody>
      </p:sp>
    </p:spTree>
    <p:extLst>
      <p:ext uri="{BB962C8B-B14F-4D97-AF65-F5344CB8AC3E}">
        <p14:creationId xmlns:p14="http://schemas.microsoft.com/office/powerpoint/2010/main" val="922346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xEl>
                                              <p:pRg st="1" end="1"/>
                                            </p:txEl>
                                          </p:spTgt>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
                                            <p:txEl>
                                              <p:pRg st="2" end="2"/>
                                            </p:txEl>
                                          </p:spTgt>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
                                            <p:txEl>
                                              <p:pRg st="3" end="3"/>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xEl>
                                              <p:pRg st="4" end="4"/>
                                            </p:txEl>
                                          </p:spTgt>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
                                            <p:txEl>
                                              <p:pRg st="5" end="5"/>
                                            </p:txEl>
                                          </p:spTgt>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
                                            <p:txEl>
                                              <p:pRg st="6" end="6"/>
                                            </p:txEl>
                                          </p:spTgt>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6">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
                                            <p:txEl>
                                              <p:pRg st="2" end="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7" grpId="1" build="allAtOnce"/>
      <p:bldP spid="4" grpId="0" uiExpand="1" build="p"/>
      <p:bldP spid="4" grpId="1" uiExpand="1" build="allAtOnce"/>
      <p:bldP spid="5" grpId="0" uiExpand="1" build="p"/>
      <p:bldP spid="5" grpId="1" uiExpand="1" build="allAtOnce"/>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Assignment Operators</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Assignment (=): </a:t>
            </a:r>
            <a:endParaRPr lang="en-US" dirty="0"/>
          </a:p>
          <a:p>
            <a:pPr lvl="1"/>
            <a:r>
              <a:rPr lang="en-US" dirty="0"/>
              <a:t>assigns the value on the right to the variable on the left.</a:t>
            </a:r>
          </a:p>
          <a:p>
            <a:pPr lvl="1"/>
            <a:endParaRPr lang="en-US" dirty="0"/>
          </a:p>
          <a:p>
            <a:r>
              <a:rPr lang="en-US" sz="2000" dirty="0"/>
              <a:t>Addition Assignment (+=)</a:t>
            </a:r>
          </a:p>
          <a:p>
            <a:r>
              <a:rPr lang="en-US" sz="2000" dirty="0"/>
              <a:t>Subtraction Assignment (-=)</a:t>
            </a:r>
          </a:p>
          <a:p>
            <a:r>
              <a:rPr lang="en-US" sz="2000" dirty="0"/>
              <a:t>Multiplication Assignment (*=)</a:t>
            </a:r>
          </a:p>
          <a:p>
            <a:r>
              <a:rPr lang="en-US" sz="2000" dirty="0"/>
              <a:t>Division Assignment (/=)</a:t>
            </a:r>
          </a:p>
          <a:p>
            <a:r>
              <a:rPr lang="en-US" sz="2000" dirty="0"/>
              <a:t>Modulus Assignment (%=)</a:t>
            </a:r>
          </a:p>
          <a:p>
            <a:r>
              <a:rPr lang="en-US" sz="2000" dirty="0"/>
              <a:t>Exponentiation Assignment (**=)</a:t>
            </a:r>
          </a:p>
          <a:p>
            <a:r>
              <a:rPr lang="en-US" sz="2000" dirty="0"/>
              <a:t>Floor Division Assignment (//=)</a:t>
            </a:r>
            <a:endParaRPr lang="en-US" dirty="0"/>
          </a:p>
        </p:txBody>
      </p:sp>
    </p:spTree>
    <p:extLst>
      <p:ext uri="{BB962C8B-B14F-4D97-AF65-F5344CB8AC3E}">
        <p14:creationId xmlns:p14="http://schemas.microsoft.com/office/powerpoint/2010/main" val="3579913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 have different levels of precedence</a:t>
            </a:r>
          </a:p>
          <a:p>
            <a:pPr lvl="1"/>
            <a:r>
              <a:rPr lang="en-US" b="1" dirty="0"/>
              <a:t>Parentheses</a:t>
            </a:r>
            <a:r>
              <a:rPr lang="en-US" dirty="0"/>
              <a:t>: Expressions within parentheses are evaluated first</a:t>
            </a:r>
          </a:p>
          <a:p>
            <a:pPr lvl="1"/>
            <a:r>
              <a:rPr lang="en-US" b="1" dirty="0"/>
              <a:t>**</a:t>
            </a:r>
            <a:r>
              <a:rPr lang="en-US" dirty="0"/>
              <a:t>: evaluated before other mathematical operations</a:t>
            </a:r>
          </a:p>
          <a:p>
            <a:pPr lvl="1"/>
            <a:r>
              <a:rPr lang="en-US" b="1" dirty="0"/>
              <a:t>*</a:t>
            </a:r>
            <a:r>
              <a:rPr lang="en-US" dirty="0"/>
              <a:t>, </a:t>
            </a:r>
            <a:r>
              <a:rPr lang="en-US" b="1" dirty="0"/>
              <a:t>/</a:t>
            </a:r>
            <a:r>
              <a:rPr lang="en-US" dirty="0"/>
              <a:t>, </a:t>
            </a:r>
            <a:r>
              <a:rPr lang="en-US" b="1" dirty="0"/>
              <a:t>//</a:t>
            </a:r>
            <a:r>
              <a:rPr lang="en-US" dirty="0"/>
              <a:t>, and </a:t>
            </a:r>
            <a:r>
              <a:rPr lang="en-US" b="1" dirty="0"/>
              <a:t>%:</a:t>
            </a:r>
            <a:r>
              <a:rPr lang="en-US" dirty="0"/>
              <a:t> from left to right</a:t>
            </a:r>
          </a:p>
          <a:p>
            <a:pPr lvl="1"/>
            <a:r>
              <a:rPr lang="en-US" b="1" dirty="0"/>
              <a:t>+</a:t>
            </a:r>
            <a:r>
              <a:rPr lang="en-US" dirty="0"/>
              <a:t> and </a:t>
            </a:r>
            <a:r>
              <a:rPr lang="en-US" b="1" dirty="0"/>
              <a:t>-</a:t>
            </a:r>
            <a:r>
              <a:rPr lang="en-US" dirty="0"/>
              <a:t>: from left to right</a:t>
            </a:r>
          </a:p>
          <a:p>
            <a:pPr lvl="1"/>
            <a:r>
              <a:rPr lang="en-US" b="1" dirty="0"/>
              <a:t>Comparison</a:t>
            </a:r>
            <a:r>
              <a:rPr lang="en-US" dirty="0"/>
              <a:t>: after arithmetic operations</a:t>
            </a:r>
          </a:p>
          <a:p>
            <a:pPr lvl="1"/>
            <a:r>
              <a:rPr lang="en-US" b="1" dirty="0"/>
              <a:t>Logical</a:t>
            </a:r>
            <a:r>
              <a:rPr lang="en-US" dirty="0"/>
              <a:t>: after comparison operators</a:t>
            </a:r>
          </a:p>
          <a:p>
            <a:pPr lvl="1"/>
            <a:r>
              <a:rPr lang="en-US" b="1" dirty="0"/>
              <a:t>Assignment</a:t>
            </a:r>
          </a:p>
        </p:txBody>
      </p:sp>
      <p:sp>
        <p:nvSpPr>
          <p:cNvPr id="3" name="Title 2">
            <a:extLst>
              <a:ext uri="{FF2B5EF4-FFF2-40B4-BE49-F238E27FC236}">
                <a16:creationId xmlns:a16="http://schemas.microsoft.com/office/drawing/2014/main" id="{8902F33E-0A78-470F-8628-586A5C84776B}"/>
              </a:ext>
            </a:extLst>
          </p:cNvPr>
          <p:cNvSpPr>
            <a:spLocks noGrp="1"/>
          </p:cNvSpPr>
          <p:nvPr>
            <p:ph type="title"/>
          </p:nvPr>
        </p:nvSpPr>
        <p:spPr/>
        <p:txBody>
          <a:bodyPr/>
          <a:lstStyle/>
          <a:p>
            <a:r>
              <a:rPr lang="en-US" b="1" dirty="0"/>
              <a:t>Operator Precedence</a:t>
            </a:r>
          </a:p>
        </p:txBody>
      </p:sp>
      <p:pic>
        <p:nvPicPr>
          <p:cNvPr id="5" name="Picture 4">
            <a:extLst>
              <a:ext uri="{FF2B5EF4-FFF2-40B4-BE49-F238E27FC236}">
                <a16:creationId xmlns:a16="http://schemas.microsoft.com/office/drawing/2014/main" id="{B788378F-3787-49F7-B2AB-5AE88C89957E}"/>
              </a:ext>
            </a:extLst>
          </p:cNvPr>
          <p:cNvPicPr>
            <a:picLocks noChangeAspect="1"/>
          </p:cNvPicPr>
          <p:nvPr/>
        </p:nvPicPr>
        <p:blipFill rotWithShape="1">
          <a:blip r:embed="rId3">
            <a:extLst>
              <a:ext uri="{28A0092B-C50C-407E-A947-70E740481C1C}">
                <a14:useLocalDpi xmlns:a14="http://schemas.microsoft.com/office/drawing/2010/main" val="0"/>
              </a:ext>
            </a:extLst>
          </a:blip>
          <a:srcRect l="9691" t="32795" r="51300" b="6822"/>
          <a:stretch/>
        </p:blipFill>
        <p:spPr>
          <a:xfrm>
            <a:off x="8408276" y="2716924"/>
            <a:ext cx="3783724" cy="4141076"/>
          </a:xfrm>
          <a:prstGeom prst="rect">
            <a:avLst/>
          </a:prstGeom>
        </p:spPr>
      </p:pic>
    </p:spTree>
    <p:extLst>
      <p:ext uri="{BB962C8B-B14F-4D97-AF65-F5344CB8AC3E}">
        <p14:creationId xmlns:p14="http://schemas.microsoft.com/office/powerpoint/2010/main" val="4214738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F21070F-AB22-413D-8BB2-4B65768E3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 y="0"/>
            <a:ext cx="11136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356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B5DE-6CD0-49B4-AA56-32790AAB06C4}"/>
              </a:ext>
            </a:extLst>
          </p:cNvPr>
          <p:cNvPicPr>
            <a:picLocks noChangeAspect="1"/>
          </p:cNvPicPr>
          <p:nvPr/>
        </p:nvPicPr>
        <p:blipFill rotWithShape="1">
          <a:blip r:embed="rId3">
            <a:extLst>
              <a:ext uri="{28A0092B-C50C-407E-A947-70E740481C1C}">
                <a14:useLocalDpi xmlns:a14="http://schemas.microsoft.com/office/drawing/2010/main" val="0"/>
              </a:ext>
            </a:extLst>
          </a:blip>
          <a:srcRect t="16562" b="16953"/>
          <a:stretch/>
        </p:blipFill>
        <p:spPr>
          <a:xfrm>
            <a:off x="3048000" y="2805112"/>
            <a:ext cx="6096000" cy="4052888"/>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Input and Output</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programs to communicate with users and the outside world </a:t>
            </a:r>
          </a:p>
          <a:p>
            <a:r>
              <a:rPr lang="en-US" b="1" dirty="0"/>
              <a:t>Displaying Output: </a:t>
            </a:r>
            <a:r>
              <a:rPr lang="en-US" dirty="0"/>
              <a:t>print()</a:t>
            </a:r>
          </a:p>
          <a:p>
            <a:r>
              <a:rPr lang="en-US" b="1" dirty="0"/>
              <a:t>User Input: </a:t>
            </a:r>
            <a:r>
              <a:rPr lang="en-US" dirty="0"/>
              <a:t>input()</a:t>
            </a:r>
          </a:p>
          <a:p>
            <a:endParaRPr lang="en-US" dirty="0"/>
          </a:p>
        </p:txBody>
      </p:sp>
    </p:spTree>
    <p:extLst>
      <p:ext uri="{BB962C8B-B14F-4D97-AF65-F5344CB8AC3E}">
        <p14:creationId xmlns:p14="http://schemas.microsoft.com/office/powerpoint/2010/main" val="457739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Formatting Output</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371475" y="1927225"/>
            <a:ext cx="62007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String Formatting (f-strings):</a:t>
            </a:r>
          </a:p>
          <a:p>
            <a:pPr lvl="1"/>
            <a:r>
              <a:rPr lang="en-US" sz="2000" dirty="0"/>
              <a:t>allow to embed expressions inside string literals.</a:t>
            </a:r>
          </a:p>
          <a:p>
            <a:endParaRPr lang="en-US" sz="2400" dirty="0"/>
          </a:p>
          <a:p>
            <a:r>
              <a:rPr lang="en-US" sz="2400" dirty="0"/>
              <a:t>String Concatenation:</a:t>
            </a:r>
          </a:p>
          <a:p>
            <a:pPr lvl="1"/>
            <a:r>
              <a:rPr lang="en-US" sz="2000" dirty="0"/>
              <a:t>concatenate (combine) strings using +.</a:t>
            </a:r>
          </a:p>
          <a:p>
            <a:endParaRPr lang="en-US" sz="2400" dirty="0"/>
          </a:p>
          <a:p>
            <a:r>
              <a:rPr lang="en-US" sz="2400" dirty="0"/>
              <a:t>String Interpolation:</a:t>
            </a:r>
          </a:p>
          <a:p>
            <a:pPr lvl="1"/>
            <a:r>
              <a:rPr lang="en-US" sz="2000" dirty="0"/>
              <a:t>Using the .format() method to insert values into strings.</a:t>
            </a:r>
          </a:p>
        </p:txBody>
      </p:sp>
      <p:pic>
        <p:nvPicPr>
          <p:cNvPr id="8" name="Picture 7">
            <a:extLst>
              <a:ext uri="{FF2B5EF4-FFF2-40B4-BE49-F238E27FC236}">
                <a16:creationId xmlns:a16="http://schemas.microsoft.com/office/drawing/2014/main" id="{EFE8A970-B34D-4F5B-AFA5-1604E7E4F617}"/>
              </a:ext>
            </a:extLst>
          </p:cNvPr>
          <p:cNvPicPr>
            <a:picLocks noChangeAspect="1"/>
          </p:cNvPicPr>
          <p:nvPr/>
        </p:nvPicPr>
        <p:blipFill rotWithShape="1">
          <a:blip r:embed="rId3">
            <a:extLst>
              <a:ext uri="{28A0092B-C50C-407E-A947-70E740481C1C}">
                <a14:useLocalDpi xmlns:a14="http://schemas.microsoft.com/office/drawing/2010/main" val="0"/>
              </a:ext>
            </a:extLst>
          </a:blip>
          <a:srcRect t="12684" b="5171"/>
          <a:stretch/>
        </p:blipFill>
        <p:spPr>
          <a:xfrm>
            <a:off x="6572250" y="0"/>
            <a:ext cx="5619750" cy="6858000"/>
          </a:xfrm>
          <a:prstGeom prst="rect">
            <a:avLst/>
          </a:prstGeom>
        </p:spPr>
      </p:pic>
    </p:spTree>
    <p:extLst>
      <p:ext uri="{BB962C8B-B14F-4D97-AF65-F5344CB8AC3E}">
        <p14:creationId xmlns:p14="http://schemas.microsoft.com/office/powerpoint/2010/main" val="18255748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Control Flow and Logic</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852686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Determines the order in which statements are executed</a:t>
            </a:r>
          </a:p>
          <a:p>
            <a:pPr lvl="1"/>
            <a:r>
              <a:rPr lang="en-US" dirty="0"/>
              <a:t>Make decisions</a:t>
            </a:r>
          </a:p>
          <a:p>
            <a:pPr lvl="1"/>
            <a:r>
              <a:rPr lang="en-US" dirty="0"/>
              <a:t>Repeat actions</a:t>
            </a:r>
          </a:p>
          <a:p>
            <a:pPr lvl="1"/>
            <a:r>
              <a:rPr lang="en-US" dirty="0"/>
              <a:t>Manage the flow of the program</a:t>
            </a:r>
          </a:p>
          <a:p>
            <a:endParaRPr lang="en-US" dirty="0"/>
          </a:p>
          <a:p>
            <a:r>
              <a:rPr lang="en-US" b="1" dirty="0"/>
              <a:t>Conditional Statements</a:t>
            </a:r>
            <a:r>
              <a:rPr lang="en-US" dirty="0"/>
              <a:t>: if, </a:t>
            </a:r>
            <a:r>
              <a:rPr lang="en-US" dirty="0" err="1"/>
              <a:t>elif</a:t>
            </a:r>
            <a:r>
              <a:rPr lang="en-US" dirty="0"/>
              <a:t>, else</a:t>
            </a:r>
          </a:p>
          <a:p>
            <a:r>
              <a:rPr lang="en-US" b="1" dirty="0"/>
              <a:t>Loops</a:t>
            </a:r>
            <a:r>
              <a:rPr lang="en-US" dirty="0"/>
              <a:t>: for and while </a:t>
            </a:r>
          </a:p>
          <a:p>
            <a:r>
              <a:rPr lang="en-US" b="1" dirty="0"/>
              <a:t>Break</a:t>
            </a:r>
            <a:r>
              <a:rPr lang="en-US" dirty="0"/>
              <a:t> and Continue Statements</a:t>
            </a:r>
          </a:p>
          <a:p>
            <a:r>
              <a:rPr lang="en-US" b="1" dirty="0"/>
              <a:t>Logical</a:t>
            </a:r>
            <a:r>
              <a:rPr lang="en-US" dirty="0"/>
              <a:t> </a:t>
            </a:r>
            <a:r>
              <a:rPr lang="en-US" b="1" dirty="0"/>
              <a:t>Operators</a:t>
            </a:r>
            <a:r>
              <a:rPr lang="en-US" dirty="0"/>
              <a:t>: and, or, not</a:t>
            </a:r>
          </a:p>
          <a:p>
            <a:r>
              <a:rPr lang="en-US" b="1" dirty="0"/>
              <a:t>Comparison</a:t>
            </a:r>
            <a:r>
              <a:rPr lang="en-US" dirty="0"/>
              <a:t> </a:t>
            </a:r>
            <a:r>
              <a:rPr lang="en-US" b="1" dirty="0"/>
              <a:t>Operators</a:t>
            </a:r>
          </a:p>
        </p:txBody>
      </p:sp>
      <p:pic>
        <p:nvPicPr>
          <p:cNvPr id="8" name="Picture 7">
            <a:extLst>
              <a:ext uri="{FF2B5EF4-FFF2-40B4-BE49-F238E27FC236}">
                <a16:creationId xmlns:a16="http://schemas.microsoft.com/office/drawing/2014/main" id="{B4C839B8-62EE-4179-B081-8F6C6BC46752}"/>
              </a:ext>
            </a:extLst>
          </p:cNvPr>
          <p:cNvPicPr>
            <a:picLocks noChangeAspect="1"/>
          </p:cNvPicPr>
          <p:nvPr/>
        </p:nvPicPr>
        <p:blipFill>
          <a:blip r:embed="rId3"/>
          <a:stretch>
            <a:fillRect/>
          </a:stretch>
        </p:blipFill>
        <p:spPr>
          <a:xfrm>
            <a:off x="8932986" y="136883"/>
            <a:ext cx="3171406" cy="6584234"/>
          </a:xfrm>
          <a:prstGeom prst="rect">
            <a:avLst/>
          </a:prstGeom>
        </p:spPr>
      </p:pic>
    </p:spTree>
    <p:extLst>
      <p:ext uri="{BB962C8B-B14F-4D97-AF65-F5344CB8AC3E}">
        <p14:creationId xmlns:p14="http://schemas.microsoft.com/office/powerpoint/2010/main" val="1031928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057231-3990-414A-8D11-7B7995C21E6F}"/>
              </a:ext>
            </a:extLst>
          </p:cNvPr>
          <p:cNvSpPr/>
          <p:nvPr/>
        </p:nvSpPr>
        <p:spPr>
          <a:xfrm>
            <a:off x="0" y="0"/>
            <a:ext cx="12192000" cy="6858000"/>
          </a:xfrm>
          <a:prstGeom prst="rect">
            <a:avLst/>
          </a:prstGeom>
          <a:solidFill>
            <a:srgbClr val="2CC88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 name="Группа 29">
            <a:extLst>
              <a:ext uri="{FF2B5EF4-FFF2-40B4-BE49-F238E27FC236}">
                <a16:creationId xmlns:a16="http://schemas.microsoft.com/office/drawing/2014/main" id="{12D02F02-B940-42C8-A14A-1A46848168D9}"/>
              </a:ext>
            </a:extLst>
          </p:cNvPr>
          <p:cNvGrpSpPr/>
          <p:nvPr/>
        </p:nvGrpSpPr>
        <p:grpSpPr>
          <a:xfrm>
            <a:off x="-127534" y="-62294"/>
            <a:ext cx="12319534" cy="6920294"/>
            <a:chOff x="-127534" y="-62294"/>
            <a:chExt cx="24570548" cy="13700513"/>
          </a:xfrm>
        </p:grpSpPr>
        <p:grpSp>
          <p:nvGrpSpPr>
            <p:cNvPr id="5" name="Группа 30">
              <a:extLst>
                <a:ext uri="{FF2B5EF4-FFF2-40B4-BE49-F238E27FC236}">
                  <a16:creationId xmlns:a16="http://schemas.microsoft.com/office/drawing/2014/main" id="{CCF58ACF-30E3-4BAC-BE4B-86FD4555E8AC}"/>
                </a:ext>
              </a:extLst>
            </p:cNvPr>
            <p:cNvGrpSpPr/>
            <p:nvPr/>
          </p:nvGrpSpPr>
          <p:grpSpPr>
            <a:xfrm>
              <a:off x="-127534" y="-62294"/>
              <a:ext cx="24570548" cy="13700513"/>
              <a:chOff x="-127534" y="-62294"/>
              <a:chExt cx="24570548" cy="13700513"/>
            </a:xfrm>
          </p:grpSpPr>
          <p:cxnSp>
            <p:nvCxnSpPr>
              <p:cNvPr id="9" name="Прямая соединительная линия 33">
                <a:extLst>
                  <a:ext uri="{FF2B5EF4-FFF2-40B4-BE49-F238E27FC236}">
                    <a16:creationId xmlns:a16="http://schemas.microsoft.com/office/drawing/2014/main" id="{4B95CCCB-C410-4B3F-99C2-8747C3286967}"/>
                  </a:ext>
                </a:extLst>
              </p:cNvPr>
              <p:cNvCxnSpPr>
                <a:cxnSpLocks/>
              </p:cNvCxnSpPr>
              <p:nvPr userDrawn="1"/>
            </p:nvCxnSpPr>
            <p:spPr>
              <a:xfrm>
                <a:off x="0" y="6846863"/>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Полилиния 34">
                <a:extLst>
                  <a:ext uri="{FF2B5EF4-FFF2-40B4-BE49-F238E27FC236}">
                    <a16:creationId xmlns:a16="http://schemas.microsoft.com/office/drawing/2014/main" id="{3BD33A20-6071-4E4C-B086-6B0CA6B6501A}"/>
                  </a:ext>
                </a:extLst>
              </p:cNvPr>
              <p:cNvSpPr/>
              <p:nvPr userDrawn="1"/>
            </p:nvSpPr>
            <p:spPr>
              <a:xfrm>
                <a:off x="2112219"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1" name="Полилиния 35">
                <a:extLst>
                  <a:ext uri="{FF2B5EF4-FFF2-40B4-BE49-F238E27FC236}">
                    <a16:creationId xmlns:a16="http://schemas.microsoft.com/office/drawing/2014/main" id="{6EBF0373-0993-4C7C-8DD4-0B31C547A289}"/>
                  </a:ext>
                </a:extLst>
              </p:cNvPr>
              <p:cNvSpPr/>
              <p:nvPr userDrawn="1"/>
            </p:nvSpPr>
            <p:spPr>
              <a:xfrm>
                <a:off x="8220290"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2" name="Полилиния 36">
                <a:extLst>
                  <a:ext uri="{FF2B5EF4-FFF2-40B4-BE49-F238E27FC236}">
                    <a16:creationId xmlns:a16="http://schemas.microsoft.com/office/drawing/2014/main" id="{A2E436BE-D73B-4576-8571-0A3E6E6172C0}"/>
                  </a:ext>
                </a:extLst>
              </p:cNvPr>
              <p:cNvSpPr/>
              <p:nvPr userDrawn="1"/>
            </p:nvSpPr>
            <p:spPr>
              <a:xfrm>
                <a:off x="14364713"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3" name="Полилиния 38">
                <a:extLst>
                  <a:ext uri="{FF2B5EF4-FFF2-40B4-BE49-F238E27FC236}">
                    <a16:creationId xmlns:a16="http://schemas.microsoft.com/office/drawing/2014/main" id="{0917FE4B-32FA-4C4E-800B-44D7FF5DEEA9}"/>
                  </a:ext>
                </a:extLst>
              </p:cNvPr>
              <p:cNvSpPr/>
              <p:nvPr userDrawn="1"/>
            </p:nvSpPr>
            <p:spPr>
              <a:xfrm>
                <a:off x="-127534" y="-62294"/>
                <a:ext cx="4041676" cy="7000389"/>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4" name="Полилиния 39">
                <a:extLst>
                  <a:ext uri="{FF2B5EF4-FFF2-40B4-BE49-F238E27FC236}">
                    <a16:creationId xmlns:a16="http://schemas.microsoft.com/office/drawing/2014/main" id="{5C882BE9-362C-4E21-B707-2DEEBAB93838}"/>
                  </a:ext>
                </a:extLst>
              </p:cNvPr>
              <p:cNvSpPr/>
              <p:nvPr userDrawn="1"/>
            </p:nvSpPr>
            <p:spPr>
              <a:xfrm>
                <a:off x="20474507" y="6764562"/>
                <a:ext cx="3968507" cy="6873657"/>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grpSp>
        <p:cxnSp>
          <p:nvCxnSpPr>
            <p:cNvPr id="6" name="Прямая соединительная линия 31">
              <a:extLst>
                <a:ext uri="{FF2B5EF4-FFF2-40B4-BE49-F238E27FC236}">
                  <a16:creationId xmlns:a16="http://schemas.microsoft.com/office/drawing/2014/main" id="{6750B0F6-7FA6-4C0F-B3CA-3BD244B2D0D8}"/>
                </a:ext>
              </a:extLst>
            </p:cNvPr>
            <p:cNvCxnSpPr>
              <a:cxnSpLocks/>
            </p:cNvCxnSpPr>
            <p:nvPr/>
          </p:nvCxnSpPr>
          <p:spPr>
            <a:xfrm>
              <a:off x="0" y="10288191"/>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32">
              <a:extLst>
                <a:ext uri="{FF2B5EF4-FFF2-40B4-BE49-F238E27FC236}">
                  <a16:creationId xmlns:a16="http://schemas.microsoft.com/office/drawing/2014/main" id="{CED5C193-AF16-4B2C-A71D-5076192E26E4}"/>
                </a:ext>
              </a:extLst>
            </p:cNvPr>
            <p:cNvCxnSpPr>
              <a:cxnSpLocks/>
            </p:cNvCxnSpPr>
            <p:nvPr/>
          </p:nvCxnSpPr>
          <p:spPr>
            <a:xfrm>
              <a:off x="0" y="3429397"/>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5" name="Picture Placeholder 9">
            <a:extLst>
              <a:ext uri="{FF2B5EF4-FFF2-40B4-BE49-F238E27FC236}">
                <a16:creationId xmlns:a16="http://schemas.microsoft.com/office/drawing/2014/main" id="{F872CF6B-E15F-4C17-8899-05F51F760DE6}"/>
              </a:ext>
            </a:extLst>
          </p:cNvPr>
          <p:cNvPicPr>
            <a:picLocks noChangeAspect="1"/>
          </p:cNvPicPr>
          <p:nvPr/>
        </p:nvPicPr>
        <p:blipFill>
          <a:blip r:embed="rId3">
            <a:extLst>
              <a:ext uri="{28A0092B-C50C-407E-A947-70E740481C1C}">
                <a14:useLocalDpi xmlns:a14="http://schemas.microsoft.com/office/drawing/2010/main" val="0"/>
              </a:ext>
            </a:extLst>
          </a:blip>
          <a:srcRect l="764" r="764"/>
          <a:stretch>
            <a:fillRect/>
          </a:stretch>
        </p:blipFill>
        <p:spPr>
          <a:xfrm>
            <a:off x="4086015" y="-62294"/>
            <a:ext cx="8105985" cy="6920295"/>
          </a:xfrm>
          <a:custGeom>
            <a:avLst/>
            <a:gdLst>
              <a:gd name="connsiteX0" fmla="*/ 3959927 w 16191193"/>
              <a:gd name="connsiteY0" fmla="*/ 6858795 h 13717588"/>
              <a:gd name="connsiteX1" fmla="*/ 10089457 w 16191193"/>
              <a:gd name="connsiteY1" fmla="*/ 6858795 h 13717588"/>
              <a:gd name="connsiteX2" fmla="*/ 10128825 w 16191193"/>
              <a:gd name="connsiteY2" fmla="*/ 6858795 h 13717588"/>
              <a:gd name="connsiteX3" fmla="*/ 16191193 w 16191193"/>
              <a:gd name="connsiteY3" fmla="*/ 6858795 h 13717588"/>
              <a:gd name="connsiteX4" fmla="*/ 16191193 w 16191193"/>
              <a:gd name="connsiteY4" fmla="*/ 6975118 h 13717588"/>
              <a:gd name="connsiteX5" fmla="*/ 12298425 w 16191193"/>
              <a:gd name="connsiteY5" fmla="*/ 13717588 h 13717588"/>
              <a:gd name="connsiteX6" fmla="*/ 6168898 w 16191193"/>
              <a:gd name="connsiteY6" fmla="*/ 13717588 h 13717588"/>
              <a:gd name="connsiteX7" fmla="*/ 6129529 w 16191193"/>
              <a:gd name="connsiteY7" fmla="*/ 13717588 h 13717588"/>
              <a:gd name="connsiteX8" fmla="*/ 0 w 16191193"/>
              <a:gd name="connsiteY8" fmla="*/ 13717588 h 13717588"/>
              <a:gd name="connsiteX9" fmla="*/ 14049381 w 16191193"/>
              <a:gd name="connsiteY9" fmla="*/ 0 h 13717588"/>
              <a:gd name="connsiteX10" fmla="*/ 16191193 w 16191193"/>
              <a:gd name="connsiteY10" fmla="*/ 0 h 13717588"/>
              <a:gd name="connsiteX11" fmla="*/ 16191193 w 16191193"/>
              <a:gd name="connsiteY11" fmla="*/ 6858794 h 13717588"/>
              <a:gd name="connsiteX12" fmla="*/ 10128825 w 16191193"/>
              <a:gd name="connsiteY12" fmla="*/ 6858794 h 13717588"/>
              <a:gd name="connsiteX13" fmla="*/ 10128825 w 16191193"/>
              <a:gd name="connsiteY13" fmla="*/ 6858794 h 13717588"/>
              <a:gd name="connsiteX14" fmla="*/ 3959926 w 16191193"/>
              <a:gd name="connsiteY14" fmla="*/ 6858794 h 13717588"/>
              <a:gd name="connsiteX15" fmla="*/ 7919853 w 16191193"/>
              <a:gd name="connsiteY15" fmla="*/ 2 h 13717588"/>
              <a:gd name="connsiteX16" fmla="*/ 14049379 w 16191193"/>
              <a:gd name="connsiteY16" fmla="*/ 2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1193" h="13717588">
                <a:moveTo>
                  <a:pt x="3959927" y="6858795"/>
                </a:moveTo>
                <a:lnTo>
                  <a:pt x="10089457" y="6858795"/>
                </a:lnTo>
                <a:lnTo>
                  <a:pt x="10128825" y="6858795"/>
                </a:lnTo>
                <a:lnTo>
                  <a:pt x="16191193" y="6858795"/>
                </a:lnTo>
                <a:lnTo>
                  <a:pt x="16191193" y="6975118"/>
                </a:lnTo>
                <a:lnTo>
                  <a:pt x="12298425" y="13717588"/>
                </a:lnTo>
                <a:lnTo>
                  <a:pt x="6168898" y="13717588"/>
                </a:lnTo>
                <a:lnTo>
                  <a:pt x="6129529" y="13717588"/>
                </a:lnTo>
                <a:lnTo>
                  <a:pt x="0" y="13717588"/>
                </a:lnTo>
                <a:close/>
                <a:moveTo>
                  <a:pt x="14049381" y="0"/>
                </a:moveTo>
                <a:lnTo>
                  <a:pt x="16191193" y="0"/>
                </a:lnTo>
                <a:lnTo>
                  <a:pt x="16191193" y="6858794"/>
                </a:lnTo>
                <a:lnTo>
                  <a:pt x="10128825" y="6858794"/>
                </a:lnTo>
                <a:lnTo>
                  <a:pt x="10128825" y="6858794"/>
                </a:lnTo>
                <a:lnTo>
                  <a:pt x="3959926" y="6858794"/>
                </a:lnTo>
                <a:lnTo>
                  <a:pt x="7919853" y="2"/>
                </a:lnTo>
                <a:lnTo>
                  <a:pt x="14049379" y="2"/>
                </a:lnTo>
                <a:close/>
              </a:path>
            </a:pathLst>
          </a:custGeom>
        </p:spPr>
      </p:pic>
      <p:sp>
        <p:nvSpPr>
          <p:cNvPr id="2" name="Title 1">
            <a:extLst>
              <a:ext uri="{FF2B5EF4-FFF2-40B4-BE49-F238E27FC236}">
                <a16:creationId xmlns:a16="http://schemas.microsoft.com/office/drawing/2014/main" id="{8366966B-6A10-40BC-BE9A-D767B5FC01F1}"/>
              </a:ext>
            </a:extLst>
          </p:cNvPr>
          <p:cNvSpPr>
            <a:spLocks noGrp="1"/>
          </p:cNvSpPr>
          <p:nvPr>
            <p:ph type="title"/>
          </p:nvPr>
        </p:nvSpPr>
        <p:spPr>
          <a:xfrm>
            <a:off x="0" y="1859753"/>
            <a:ext cx="5772150" cy="1543050"/>
          </a:xfrm>
        </p:spPr>
        <p:txBody>
          <a:bodyPr>
            <a:noAutofit/>
          </a:bodyPr>
          <a:lstStyle/>
          <a:p>
            <a:pPr algn="ctr"/>
            <a:r>
              <a:rPr lang="en-US" sz="6600" b="1" dirty="0">
                <a:solidFill>
                  <a:schemeClr val="bg1"/>
                </a:solidFill>
                <a:latin typeface="Tahoma" panose="020B0604030504040204" pitchFamily="34" charset="0"/>
                <a:ea typeface="Tahoma" panose="020B0604030504040204" pitchFamily="34" charset="0"/>
                <a:cs typeface="Tahoma" panose="020B0604030504040204" pitchFamily="34" charset="0"/>
              </a:rPr>
              <a:t>Preliminaries</a:t>
            </a:r>
            <a:endPar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6085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a:xfrm>
            <a:off x="8229600" y="314325"/>
            <a:ext cx="10515600" cy="1325563"/>
          </a:xfrm>
        </p:spPr>
        <p:txBody>
          <a:bodyPr/>
          <a:lstStyle/>
          <a:p>
            <a:r>
              <a:rPr lang="en-US" b="1" dirty="0"/>
              <a:t>Data Structures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7670800" y="1790303"/>
            <a:ext cx="4495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Organize and manage data</a:t>
            </a:r>
          </a:p>
          <a:p>
            <a:endParaRPr lang="en-US" dirty="0"/>
          </a:p>
          <a:p>
            <a:r>
              <a:rPr lang="en-US" b="1" dirty="0"/>
              <a:t>Lists</a:t>
            </a:r>
          </a:p>
          <a:p>
            <a:r>
              <a:rPr lang="en-US" b="1" dirty="0"/>
              <a:t>Tuples</a:t>
            </a:r>
          </a:p>
          <a:p>
            <a:r>
              <a:rPr lang="en-US" b="1" dirty="0"/>
              <a:t>Sets</a:t>
            </a:r>
          </a:p>
          <a:p>
            <a:r>
              <a:rPr lang="en-US" b="1" dirty="0"/>
              <a:t>Dictionaries</a:t>
            </a:r>
          </a:p>
        </p:txBody>
      </p:sp>
      <p:pic>
        <p:nvPicPr>
          <p:cNvPr id="4" name="Picture 3">
            <a:extLst>
              <a:ext uri="{FF2B5EF4-FFF2-40B4-BE49-F238E27FC236}">
                <a16:creationId xmlns:a16="http://schemas.microsoft.com/office/drawing/2014/main" id="{1A94D0CB-8A0E-4237-B171-F03477FA9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06" y="614759"/>
            <a:ext cx="724694" cy="724694"/>
          </a:xfrm>
          <a:prstGeom prst="rect">
            <a:avLst/>
          </a:prstGeom>
        </p:spPr>
      </p:pic>
      <p:pic>
        <p:nvPicPr>
          <p:cNvPr id="5" name="Picture 4">
            <a:extLst>
              <a:ext uri="{FF2B5EF4-FFF2-40B4-BE49-F238E27FC236}">
                <a16:creationId xmlns:a16="http://schemas.microsoft.com/office/drawing/2014/main" id="{5A671E87-FAE1-4E6A-8234-978FD6DEC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16" y="0"/>
            <a:ext cx="7618375" cy="6858000"/>
          </a:xfrm>
          <a:prstGeom prst="rect">
            <a:avLst/>
          </a:prstGeom>
        </p:spPr>
      </p:pic>
    </p:spTree>
    <p:extLst>
      <p:ext uri="{BB962C8B-B14F-4D97-AF65-F5344CB8AC3E}">
        <p14:creationId xmlns:p14="http://schemas.microsoft.com/office/powerpoint/2010/main" val="1795949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Mutability and Order</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85268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Mutability:</a:t>
            </a:r>
            <a:endParaRPr lang="en-US" dirty="0"/>
          </a:p>
          <a:p>
            <a:pPr lvl="1"/>
            <a:r>
              <a:rPr lang="en-US" dirty="0"/>
              <a:t>Modification after its creation</a:t>
            </a:r>
          </a:p>
          <a:p>
            <a:r>
              <a:rPr lang="en-US" b="1" dirty="0"/>
              <a:t>Mutable Data Structures:</a:t>
            </a:r>
            <a:endParaRPr lang="en-US" dirty="0"/>
          </a:p>
          <a:p>
            <a:pPr lvl="1"/>
            <a:r>
              <a:rPr lang="en-US" dirty="0"/>
              <a:t>Lists, dictionaries, and</a:t>
            </a:r>
          </a:p>
          <a:p>
            <a:pPr lvl="1"/>
            <a:r>
              <a:rPr lang="en-US" dirty="0"/>
              <a:t>Change their contents, add, remove, or update elements</a:t>
            </a:r>
          </a:p>
          <a:p>
            <a:r>
              <a:rPr lang="en-US" b="1" dirty="0"/>
              <a:t>Immutable Data Structures:</a:t>
            </a:r>
            <a:endParaRPr lang="en-US" dirty="0"/>
          </a:p>
          <a:p>
            <a:pPr lvl="1"/>
            <a:r>
              <a:rPr lang="en-US" dirty="0"/>
              <a:t>Strings and tuples</a:t>
            </a:r>
          </a:p>
          <a:p>
            <a:pPr lvl="1"/>
            <a:r>
              <a:rPr lang="en-US" dirty="0"/>
              <a:t>Cannot change their contents after creation.</a:t>
            </a:r>
          </a:p>
        </p:txBody>
      </p:sp>
      <p:sp>
        <p:nvSpPr>
          <p:cNvPr id="5" name="Content Placeholder 2">
            <a:extLst>
              <a:ext uri="{FF2B5EF4-FFF2-40B4-BE49-F238E27FC236}">
                <a16:creationId xmlns:a16="http://schemas.microsoft.com/office/drawing/2014/main" id="{5596A705-3B70-4606-9080-2FC9B9A613DD}"/>
              </a:ext>
            </a:extLst>
          </p:cNvPr>
          <p:cNvSpPr txBox="1">
            <a:spLocks/>
          </p:cNvSpPr>
          <p:nvPr/>
        </p:nvSpPr>
        <p:spPr>
          <a:xfrm>
            <a:off x="838200" y="1825625"/>
            <a:ext cx="85268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Order:</a:t>
            </a:r>
            <a:endParaRPr lang="en-US" dirty="0"/>
          </a:p>
          <a:p>
            <a:r>
              <a:rPr lang="en-US" dirty="0"/>
              <a:t>Maintains the order of elements</a:t>
            </a:r>
          </a:p>
          <a:p>
            <a:r>
              <a:rPr lang="en-US" b="1" dirty="0"/>
              <a:t>Ordered Data Structures:</a:t>
            </a:r>
            <a:endParaRPr lang="en-US" dirty="0"/>
          </a:p>
          <a:p>
            <a:pPr lvl="1"/>
            <a:r>
              <a:rPr lang="en-US" dirty="0"/>
              <a:t>Lists and tuples </a:t>
            </a:r>
          </a:p>
          <a:p>
            <a:pPr lvl="1"/>
            <a:r>
              <a:rPr lang="en-US" dirty="0"/>
              <a:t>The order in which elements are added is preserved.</a:t>
            </a:r>
          </a:p>
          <a:p>
            <a:r>
              <a:rPr lang="en-US" b="1" dirty="0"/>
              <a:t>Unordered Data Structures:</a:t>
            </a:r>
            <a:endParaRPr lang="en-US" dirty="0"/>
          </a:p>
          <a:p>
            <a:pPr lvl="1"/>
            <a:r>
              <a:rPr lang="en-US" dirty="0"/>
              <a:t>Dictionaries and sets do not guarantee a specific order </a:t>
            </a:r>
          </a:p>
          <a:p>
            <a:pPr lvl="1"/>
            <a:r>
              <a:rPr lang="en-US" dirty="0"/>
              <a:t>The order may not match the order of insertion.</a:t>
            </a:r>
          </a:p>
        </p:txBody>
      </p:sp>
    </p:spTree>
    <p:extLst>
      <p:ext uri="{BB962C8B-B14F-4D97-AF65-F5344CB8AC3E}">
        <p14:creationId xmlns:p14="http://schemas.microsoft.com/office/powerpoint/2010/main" val="12293162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7">
                                            <p:txEl>
                                              <p:pRg st="3" end="3"/>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xEl>
                                              <p:pRg st="4" end="4"/>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xEl>
                                              <p:pRg st="6" end="6"/>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xEl>
                                              <p:pRg st="7" end="7"/>
                                            </p:txEl>
                                          </p:spTgt>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7" grpId="1" build="allAtOnce"/>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err="1">
                <a:effectLst/>
                <a:latin typeface="Söhne"/>
              </a:rPr>
              <a:t>Iterable</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199" y="1825625"/>
            <a:ext cx="99838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Something you can loop over or iterate through</a:t>
            </a:r>
          </a:p>
          <a:p>
            <a:endParaRPr lang="en-US" dirty="0"/>
          </a:p>
          <a:p>
            <a:r>
              <a:rPr lang="en-US" b="1" dirty="0"/>
              <a:t>Key characteristics:</a:t>
            </a:r>
          </a:p>
          <a:p>
            <a:pPr lvl="1"/>
            <a:r>
              <a:rPr lang="en-US" dirty="0"/>
              <a:t>Sequenced: a sequence of elements.</a:t>
            </a:r>
          </a:p>
          <a:p>
            <a:pPr lvl="1"/>
            <a:r>
              <a:rPr lang="en-US" dirty="0"/>
              <a:t>Access by Index: elements can be accessed by index or position.</a:t>
            </a:r>
          </a:p>
          <a:p>
            <a:pPr lvl="1"/>
            <a:r>
              <a:rPr lang="en-US" dirty="0"/>
              <a:t>Iteration: can use a loop or iterator to access each element.</a:t>
            </a:r>
          </a:p>
        </p:txBody>
      </p:sp>
      <p:sp>
        <p:nvSpPr>
          <p:cNvPr id="6" name="Content Placeholder 2">
            <a:extLst>
              <a:ext uri="{FF2B5EF4-FFF2-40B4-BE49-F238E27FC236}">
                <a16:creationId xmlns:a16="http://schemas.microsoft.com/office/drawing/2014/main" id="{A653068F-1707-48DD-A50D-883AA6C41AA6}"/>
              </a:ext>
            </a:extLst>
          </p:cNvPr>
          <p:cNvSpPr txBox="1">
            <a:spLocks/>
          </p:cNvSpPr>
          <p:nvPr/>
        </p:nvSpPr>
        <p:spPr>
          <a:xfrm>
            <a:off x="838199" y="1832498"/>
            <a:ext cx="99838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Common types:</a:t>
            </a:r>
          </a:p>
          <a:p>
            <a:pPr lvl="1"/>
            <a:r>
              <a:rPr lang="en-US" dirty="0"/>
              <a:t>Lists: iterate through each item using a for loop.</a:t>
            </a:r>
          </a:p>
          <a:p>
            <a:pPr lvl="1"/>
            <a:r>
              <a:rPr lang="en-US" dirty="0"/>
              <a:t>Strings: loop through each character in the string.</a:t>
            </a:r>
          </a:p>
          <a:p>
            <a:pPr lvl="1"/>
            <a:r>
              <a:rPr lang="en-US" dirty="0"/>
              <a:t>Tuples: sequences like lists but are immutable</a:t>
            </a:r>
          </a:p>
          <a:p>
            <a:pPr lvl="1"/>
            <a:r>
              <a:rPr lang="en-US" dirty="0"/>
              <a:t>Dictionaries: iterate over keys, values, or key-value pairs in dictionaries.</a:t>
            </a:r>
          </a:p>
          <a:p>
            <a:pPr lvl="1"/>
            <a:r>
              <a:rPr lang="en-US" dirty="0"/>
              <a:t>Sets: can loop through each item.</a:t>
            </a:r>
          </a:p>
          <a:p>
            <a:pPr lvl="1"/>
            <a:r>
              <a:rPr lang="en-US" dirty="0"/>
              <a:t>Generators: create </a:t>
            </a:r>
            <a:r>
              <a:rPr lang="en-US" dirty="0" err="1"/>
              <a:t>iterables</a:t>
            </a:r>
            <a:r>
              <a:rPr lang="en-US" dirty="0"/>
              <a:t> on the fly using functions or expressions.</a:t>
            </a:r>
          </a:p>
        </p:txBody>
      </p:sp>
    </p:spTree>
    <p:extLst>
      <p:ext uri="{BB962C8B-B14F-4D97-AF65-F5344CB8AC3E}">
        <p14:creationId xmlns:p14="http://schemas.microsoft.com/office/powerpoint/2010/main" val="4213707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xEl>
                                              <p:pRg st="2" end="2"/>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xEl>
                                              <p:pRg st="4" end="4"/>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xEl>
                                              <p:pRg st="5" end="5"/>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7" grpId="1" build="allAtOnce"/>
      <p:bldP spid="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Zip and Enumerate</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Zip:</a:t>
            </a:r>
          </a:p>
          <a:p>
            <a:pPr lvl="1"/>
            <a:r>
              <a:rPr lang="en-US" dirty="0"/>
              <a:t>combining multiple </a:t>
            </a:r>
            <a:r>
              <a:rPr lang="en-US" dirty="0" err="1"/>
              <a:t>iterables</a:t>
            </a:r>
            <a:r>
              <a:rPr lang="en-US" dirty="0"/>
              <a:t> element-wise</a:t>
            </a:r>
          </a:p>
          <a:p>
            <a:pPr lvl="1"/>
            <a:r>
              <a:rPr lang="en-US" dirty="0"/>
              <a:t>creates pairs of elements from corresponding positions in the input </a:t>
            </a:r>
            <a:r>
              <a:rPr lang="en-US" dirty="0" err="1"/>
              <a:t>iterables</a:t>
            </a:r>
            <a:r>
              <a:rPr lang="en-US" dirty="0"/>
              <a:t>.</a:t>
            </a:r>
          </a:p>
          <a:p>
            <a:pPr lvl="1"/>
            <a:endParaRPr lang="en-US" b="1" dirty="0"/>
          </a:p>
          <a:p>
            <a:r>
              <a:rPr lang="en-US" b="1" dirty="0"/>
              <a:t>Enumerate:</a:t>
            </a:r>
          </a:p>
          <a:p>
            <a:pPr lvl="1"/>
            <a:r>
              <a:rPr lang="en-US" dirty="0"/>
              <a:t>used to iterate through elements of an </a:t>
            </a:r>
            <a:r>
              <a:rPr lang="en-US" dirty="0" err="1"/>
              <a:t>iterable</a:t>
            </a:r>
            <a:r>
              <a:rPr lang="en-US" dirty="0"/>
              <a:t> along with their indices</a:t>
            </a:r>
          </a:p>
          <a:p>
            <a:pPr lvl="1"/>
            <a:r>
              <a:rPr lang="en-US" dirty="0"/>
              <a:t>returns tuples with the index and the corresponding element</a:t>
            </a:r>
          </a:p>
        </p:txBody>
      </p:sp>
    </p:spTree>
    <p:extLst>
      <p:ext uri="{BB962C8B-B14F-4D97-AF65-F5344CB8AC3E}">
        <p14:creationId xmlns:p14="http://schemas.microsoft.com/office/powerpoint/2010/main" val="2887738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List Comprehensions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concise and readable way to create lists</a:t>
            </a:r>
          </a:p>
          <a:p>
            <a:r>
              <a:rPr lang="en-US" dirty="0"/>
              <a:t>Compact and efficient</a:t>
            </a:r>
          </a:p>
          <a:p>
            <a:r>
              <a:rPr lang="en-US" dirty="0"/>
              <a:t>Applying an expression to each item in an </a:t>
            </a:r>
            <a:r>
              <a:rPr lang="en-US" dirty="0" err="1"/>
              <a:t>iterable</a:t>
            </a:r>
            <a:endParaRPr lang="en-US" dirty="0"/>
          </a:p>
          <a:p>
            <a:r>
              <a:rPr lang="en-US" dirty="0"/>
              <a:t>Filtering the items based on a condition</a:t>
            </a:r>
          </a:p>
          <a:p>
            <a:endParaRPr lang="en-US" dirty="0"/>
          </a:p>
          <a:p>
            <a:r>
              <a:rPr lang="en-US" dirty="0" err="1"/>
              <a:t>new_list</a:t>
            </a:r>
            <a:r>
              <a:rPr lang="en-US" dirty="0"/>
              <a:t> = [expression for item in </a:t>
            </a:r>
            <a:r>
              <a:rPr lang="en-US" dirty="0" err="1"/>
              <a:t>iterable</a:t>
            </a:r>
            <a:r>
              <a:rPr lang="en-US" dirty="0"/>
              <a:t> if condition]</a:t>
            </a:r>
          </a:p>
          <a:p>
            <a:endParaRPr lang="en-US" dirty="0"/>
          </a:p>
        </p:txBody>
      </p:sp>
    </p:spTree>
    <p:extLst>
      <p:ext uri="{BB962C8B-B14F-4D97-AF65-F5344CB8AC3E}">
        <p14:creationId xmlns:p14="http://schemas.microsoft.com/office/powerpoint/2010/main" val="28226484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Functions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Reusable block of code</a:t>
            </a:r>
          </a:p>
          <a:p>
            <a:pPr lvl="1"/>
            <a:r>
              <a:rPr lang="en-US" dirty="0"/>
              <a:t> defined using the </a:t>
            </a:r>
            <a:r>
              <a:rPr lang="en-US" i="1" dirty="0"/>
              <a:t>def</a:t>
            </a:r>
            <a:r>
              <a:rPr lang="en-US" dirty="0"/>
              <a:t> keyword</a:t>
            </a:r>
          </a:p>
          <a:p>
            <a:pPr lvl="1"/>
            <a:endParaRPr lang="en-US" sz="1000" dirty="0"/>
          </a:p>
          <a:p>
            <a:r>
              <a:rPr lang="en-US" b="1" dirty="0"/>
              <a:t>Parameters</a:t>
            </a:r>
            <a:r>
              <a:rPr lang="en-US" dirty="0"/>
              <a:t>: placeholders</a:t>
            </a:r>
          </a:p>
          <a:p>
            <a:r>
              <a:rPr lang="en-US" b="1" dirty="0"/>
              <a:t>Arguments</a:t>
            </a:r>
            <a:r>
              <a:rPr lang="en-US" dirty="0"/>
              <a:t>: actual values passed to a function</a:t>
            </a:r>
          </a:p>
          <a:p>
            <a:endParaRPr lang="en-US" sz="500" dirty="0"/>
          </a:p>
          <a:p>
            <a:r>
              <a:rPr lang="en-US" b="1" dirty="0"/>
              <a:t>Return Values</a:t>
            </a:r>
          </a:p>
          <a:p>
            <a:r>
              <a:rPr lang="en-US" b="1" dirty="0"/>
              <a:t>Local variables</a:t>
            </a:r>
            <a:r>
              <a:rPr lang="en-US" dirty="0"/>
              <a:t>: are within a function's scope</a:t>
            </a:r>
          </a:p>
          <a:p>
            <a:r>
              <a:rPr lang="en-US" b="1" dirty="0"/>
              <a:t>Global variables</a:t>
            </a:r>
            <a:r>
              <a:rPr lang="en-US" dirty="0"/>
              <a:t>: are accessible from anywhere in the code</a:t>
            </a:r>
          </a:p>
          <a:p>
            <a:endParaRPr lang="en-US" dirty="0"/>
          </a:p>
        </p:txBody>
      </p:sp>
      <p:pic>
        <p:nvPicPr>
          <p:cNvPr id="7" name="Picture 6">
            <a:extLst>
              <a:ext uri="{FF2B5EF4-FFF2-40B4-BE49-F238E27FC236}">
                <a16:creationId xmlns:a16="http://schemas.microsoft.com/office/drawing/2014/main" id="{8EEEB9E6-A573-44F7-ABF9-E44DC490FEC9}"/>
              </a:ext>
            </a:extLst>
          </p:cNvPr>
          <p:cNvPicPr>
            <a:picLocks noChangeAspect="1"/>
          </p:cNvPicPr>
          <p:nvPr/>
        </p:nvPicPr>
        <p:blipFill rotWithShape="1">
          <a:blip r:embed="rId3">
            <a:extLst>
              <a:ext uri="{28A0092B-C50C-407E-A947-70E740481C1C}">
                <a14:useLocalDpi xmlns:a14="http://schemas.microsoft.com/office/drawing/2010/main" val="0"/>
              </a:ext>
            </a:extLst>
          </a:blip>
          <a:srcRect l="18544" t="13213" r="19066" b="41329"/>
          <a:stretch/>
        </p:blipFill>
        <p:spPr>
          <a:xfrm>
            <a:off x="6076992" y="68492"/>
            <a:ext cx="5810205" cy="1918827"/>
          </a:xfrm>
          <a:prstGeom prst="rect">
            <a:avLst/>
          </a:prstGeom>
        </p:spPr>
      </p:pic>
    </p:spTree>
    <p:extLst>
      <p:ext uri="{BB962C8B-B14F-4D97-AF65-F5344CB8AC3E}">
        <p14:creationId xmlns:p14="http://schemas.microsoft.com/office/powerpoint/2010/main" val="2643867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Functions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4"/>
            <a:ext cx="5854700" cy="48418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Lambda Functions</a:t>
            </a:r>
          </a:p>
          <a:p>
            <a:pPr lvl="1"/>
            <a:r>
              <a:rPr lang="en-US" dirty="0"/>
              <a:t>Small and anonymous functions</a:t>
            </a:r>
          </a:p>
          <a:p>
            <a:pPr lvl="1"/>
            <a:r>
              <a:rPr lang="en-US" dirty="0"/>
              <a:t>Used for short, simple operations</a:t>
            </a:r>
          </a:p>
          <a:p>
            <a:pPr lvl="1"/>
            <a:endParaRPr lang="en-US" dirty="0"/>
          </a:p>
          <a:p>
            <a:r>
              <a:rPr lang="en-US" b="1" dirty="0"/>
              <a:t>Variable-Length Arguments</a:t>
            </a:r>
          </a:p>
          <a:p>
            <a:pPr lvl="1"/>
            <a:r>
              <a:rPr lang="en-US" dirty="0"/>
              <a:t>Use *</a:t>
            </a:r>
            <a:r>
              <a:rPr lang="en-US" dirty="0" err="1"/>
              <a:t>args</a:t>
            </a:r>
            <a:r>
              <a:rPr lang="en-US" dirty="0"/>
              <a:t> and **</a:t>
            </a:r>
            <a:r>
              <a:rPr lang="en-US" dirty="0" err="1"/>
              <a:t>kwargs</a:t>
            </a:r>
            <a:r>
              <a:rPr lang="en-US" dirty="0"/>
              <a:t> </a:t>
            </a:r>
          </a:p>
          <a:p>
            <a:pPr lvl="1"/>
            <a:r>
              <a:rPr lang="en-US" dirty="0"/>
              <a:t>Accept a variable number of positional and keyword arguments</a:t>
            </a:r>
          </a:p>
          <a:p>
            <a:pPr lvl="1"/>
            <a:endParaRPr lang="en-US" dirty="0"/>
          </a:p>
          <a:p>
            <a:r>
              <a:rPr lang="en-US" b="1" dirty="0"/>
              <a:t>Nested Functions</a:t>
            </a:r>
          </a:p>
          <a:p>
            <a:pPr lvl="1"/>
            <a:r>
              <a:rPr lang="en-US" dirty="0"/>
              <a:t>Define inside other functions</a:t>
            </a:r>
            <a:br>
              <a:rPr lang="en-US" dirty="0"/>
            </a:br>
            <a:endParaRPr lang="en-US" dirty="0"/>
          </a:p>
          <a:p>
            <a:endParaRPr lang="en-US" dirty="0"/>
          </a:p>
        </p:txBody>
      </p:sp>
      <p:pic>
        <p:nvPicPr>
          <p:cNvPr id="4" name="Picture 3">
            <a:extLst>
              <a:ext uri="{FF2B5EF4-FFF2-40B4-BE49-F238E27FC236}">
                <a16:creationId xmlns:a16="http://schemas.microsoft.com/office/drawing/2014/main" id="{C1393C1A-803E-4320-82F5-EF94F8BEA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300" y="952500"/>
            <a:ext cx="4953000" cy="4953000"/>
          </a:xfrm>
          <a:prstGeom prst="rect">
            <a:avLst/>
          </a:prstGeom>
        </p:spPr>
      </p:pic>
    </p:spTree>
    <p:extLst>
      <p:ext uri="{BB962C8B-B14F-4D97-AF65-F5344CB8AC3E}">
        <p14:creationId xmlns:p14="http://schemas.microsoft.com/office/powerpoint/2010/main" val="1646376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Functions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Documentation (Docstrings)</a:t>
            </a:r>
          </a:p>
          <a:p>
            <a:pPr lvl="1"/>
            <a:r>
              <a:rPr lang="en-US" dirty="0"/>
              <a:t>include docstrings </a:t>
            </a:r>
          </a:p>
          <a:p>
            <a:pPr lvl="1"/>
            <a:r>
              <a:rPr lang="en-US" dirty="0"/>
              <a:t>describe a function's purpose, parameters, and return values</a:t>
            </a:r>
          </a:p>
          <a:p>
            <a:pPr marL="457200" lvl="1" indent="0">
              <a:buNone/>
            </a:pPr>
            <a:br>
              <a:rPr lang="en-US" dirty="0"/>
            </a:br>
            <a:endParaRPr lang="en-US" dirty="0"/>
          </a:p>
          <a:p>
            <a:endParaRPr lang="en-US" dirty="0"/>
          </a:p>
        </p:txBody>
      </p:sp>
    </p:spTree>
    <p:extLst>
      <p:ext uri="{BB962C8B-B14F-4D97-AF65-F5344CB8AC3E}">
        <p14:creationId xmlns:p14="http://schemas.microsoft.com/office/powerpoint/2010/main" val="12773749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Functions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Syntax:</a:t>
            </a:r>
          </a:p>
          <a:p>
            <a:pPr lvl="1">
              <a:lnSpc>
                <a:spcPct val="87000"/>
              </a:lnSpc>
              <a:buNone/>
            </a:pPr>
            <a:r>
              <a:rPr lang="en-US" altLang="en-US" dirty="0">
                <a:latin typeface="Courier New" panose="02070309020205020404" pitchFamily="49" charset="0"/>
              </a:rPr>
              <a:t>def </a:t>
            </a:r>
            <a:r>
              <a:rPr lang="en-US" altLang="en-US" b="1" dirty="0"/>
              <a:t>name</a:t>
            </a:r>
            <a:r>
              <a:rPr lang="en-US" altLang="en-US" dirty="0">
                <a:latin typeface="Courier New" panose="02070309020205020404" pitchFamily="49" charset="0"/>
              </a:rPr>
              <a:t>():</a:t>
            </a:r>
          </a:p>
          <a:p>
            <a:pPr lvl="1">
              <a:lnSpc>
                <a:spcPct val="87000"/>
              </a:lnSpc>
              <a:buNone/>
            </a:pPr>
            <a:r>
              <a:rPr lang="en-US" altLang="en-US" dirty="0">
                <a:latin typeface="Courier New" panose="02070309020205020404" pitchFamily="49" charset="0"/>
              </a:rPr>
              <a:t>    </a:t>
            </a:r>
            <a:r>
              <a:rPr lang="en-US" altLang="en-US" b="1" dirty="0"/>
              <a:t>statement</a:t>
            </a:r>
            <a:endParaRPr lang="en-US" altLang="en-US" dirty="0">
              <a:latin typeface="Courier New" panose="02070309020205020404" pitchFamily="49" charset="0"/>
            </a:endParaRPr>
          </a:p>
          <a:p>
            <a:pPr lvl="1">
              <a:lnSpc>
                <a:spcPct val="87000"/>
              </a:lnSpc>
              <a:buNone/>
            </a:pPr>
            <a:r>
              <a:rPr lang="en-US" altLang="en-US" dirty="0">
                <a:latin typeface="Courier New" panose="02070309020205020404" pitchFamily="49" charset="0"/>
              </a:rPr>
              <a:t>    </a:t>
            </a:r>
            <a:r>
              <a:rPr lang="en-US" altLang="en-US" b="1" dirty="0"/>
              <a:t>statement</a:t>
            </a:r>
            <a:endParaRPr lang="en-US" altLang="en-US" dirty="0">
              <a:latin typeface="Courier New" panose="02070309020205020404" pitchFamily="49" charset="0"/>
            </a:endParaRPr>
          </a:p>
          <a:p>
            <a:pPr lvl="1">
              <a:lnSpc>
                <a:spcPct val="87000"/>
              </a:lnSpc>
              <a:buNone/>
            </a:pPr>
            <a:r>
              <a:rPr lang="en-US" altLang="en-US" dirty="0">
                <a:latin typeface="Courier New" panose="02070309020205020404" pitchFamily="49" charset="0"/>
              </a:rPr>
              <a:t>    ...</a:t>
            </a:r>
          </a:p>
          <a:p>
            <a:pPr lvl="1">
              <a:lnSpc>
                <a:spcPct val="87000"/>
              </a:lnSpc>
              <a:buNone/>
            </a:pPr>
            <a:r>
              <a:rPr lang="en-US" altLang="en-US" dirty="0">
                <a:latin typeface="Courier New" panose="02070309020205020404" pitchFamily="49" charset="0"/>
              </a:rPr>
              <a:t>    </a:t>
            </a:r>
            <a:r>
              <a:rPr lang="en-US" altLang="en-US" b="1" dirty="0"/>
              <a:t>statement</a:t>
            </a:r>
          </a:p>
          <a:p>
            <a:pPr lvl="1"/>
            <a:endParaRPr lang="en-US" altLang="en-US" dirty="0"/>
          </a:p>
          <a:p>
            <a:pPr lvl="1"/>
            <a:endParaRPr lang="en-US" altLang="en-US" dirty="0"/>
          </a:p>
          <a:p>
            <a:pPr lvl="1"/>
            <a:r>
              <a:rPr lang="en-US" altLang="en-US" dirty="0"/>
              <a:t>Must be declared above the 'main' code</a:t>
            </a:r>
          </a:p>
          <a:p>
            <a:pPr lvl="1"/>
            <a:r>
              <a:rPr lang="en-US" altLang="en-US" dirty="0"/>
              <a:t>Statements inside the function must be indented</a:t>
            </a:r>
          </a:p>
        </p:txBody>
      </p:sp>
    </p:spTree>
    <p:extLst>
      <p:ext uri="{BB962C8B-B14F-4D97-AF65-F5344CB8AC3E}">
        <p14:creationId xmlns:p14="http://schemas.microsoft.com/office/powerpoint/2010/main" val="3182818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Modules</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Reusable Python files containing code, variables, and functions</a:t>
            </a:r>
          </a:p>
          <a:p>
            <a:r>
              <a:rPr lang="en-US" dirty="0"/>
              <a:t>Organize and split the code into separate files</a:t>
            </a:r>
          </a:p>
          <a:p>
            <a:r>
              <a:rPr lang="en-US" dirty="0"/>
              <a:t>Used to import and reuse code across different programs</a:t>
            </a:r>
          </a:p>
        </p:txBody>
      </p:sp>
    </p:spTree>
    <p:extLst>
      <p:ext uri="{BB962C8B-B14F-4D97-AF65-F5344CB8AC3E}">
        <p14:creationId xmlns:p14="http://schemas.microsoft.com/office/powerpoint/2010/main" val="2774483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7B127F-3A91-4BEB-A25F-02C3C0F4A059}"/>
              </a:ext>
            </a:extLst>
          </p:cNvPr>
          <p:cNvSpPr>
            <a:spLocks noGrp="1"/>
          </p:cNvSpPr>
          <p:nvPr>
            <p:ph idx="1"/>
          </p:nvPr>
        </p:nvSpPr>
        <p:spPr/>
        <p:txBody>
          <a:bodyPr>
            <a:normAutofit/>
          </a:bodyPr>
          <a:lstStyle/>
          <a:p>
            <a:r>
              <a:rPr lang="en-US" b="1" dirty="0"/>
              <a:t>What is GitHub?</a:t>
            </a:r>
            <a:endParaRPr lang="en-US" dirty="0"/>
          </a:p>
          <a:p>
            <a:pPr lvl="1"/>
            <a:r>
              <a:rPr lang="en-US" dirty="0"/>
              <a:t>Web-based version control platform</a:t>
            </a:r>
          </a:p>
          <a:p>
            <a:pPr lvl="1"/>
            <a:r>
              <a:rPr lang="en-US" dirty="0"/>
              <a:t>Facilitates collaborative software development</a:t>
            </a:r>
          </a:p>
          <a:p>
            <a:r>
              <a:rPr lang="en-US" b="1" dirty="0"/>
              <a:t>Key Features</a:t>
            </a:r>
            <a:endParaRPr lang="en-US" dirty="0"/>
          </a:p>
          <a:p>
            <a:pPr lvl="1"/>
            <a:r>
              <a:rPr lang="en-US" dirty="0"/>
              <a:t>Version control: Track changes in code</a:t>
            </a:r>
          </a:p>
          <a:p>
            <a:pPr lvl="1"/>
            <a:r>
              <a:rPr lang="en-US" dirty="0"/>
              <a:t>Collaboration: Multiple contributors work on projects</a:t>
            </a:r>
          </a:p>
          <a:p>
            <a:pPr lvl="1"/>
            <a:r>
              <a:rPr lang="en-US" dirty="0"/>
              <a:t>Branching: Create parallel versions for development and testing</a:t>
            </a:r>
          </a:p>
          <a:p>
            <a:r>
              <a:rPr lang="en-US" b="1" dirty="0"/>
              <a:t>Significance in Programming Essentials</a:t>
            </a:r>
            <a:endParaRPr lang="en-US" dirty="0"/>
          </a:p>
          <a:p>
            <a:pPr lvl="1"/>
            <a:r>
              <a:rPr lang="en-US" dirty="0"/>
              <a:t>Essential for managing and sharing code</a:t>
            </a:r>
          </a:p>
          <a:p>
            <a:pPr lvl="1"/>
            <a:r>
              <a:rPr lang="en-US" dirty="0"/>
              <a:t>Industry-standard platform for open-source collaboration</a:t>
            </a:r>
          </a:p>
        </p:txBody>
      </p:sp>
      <p:pic>
        <p:nvPicPr>
          <p:cNvPr id="1026" name="Picture 2">
            <a:extLst>
              <a:ext uri="{FF2B5EF4-FFF2-40B4-BE49-F238E27FC236}">
                <a16:creationId xmlns:a16="http://schemas.microsoft.com/office/drawing/2014/main" id="{44066099-5ACC-4E00-A5A9-70B0D2BA1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86" y="315686"/>
            <a:ext cx="4295727" cy="142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146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Introduction to File Handling</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538288"/>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Read from and write to files </a:t>
            </a:r>
          </a:p>
          <a:p>
            <a:r>
              <a:rPr lang="en-US" dirty="0"/>
              <a:t>Common operations</a:t>
            </a:r>
          </a:p>
          <a:p>
            <a:pPr lvl="1"/>
            <a:r>
              <a:rPr lang="en-US" dirty="0"/>
              <a:t>reading, writing, creating, updating, and deleting files</a:t>
            </a:r>
          </a:p>
          <a:p>
            <a:r>
              <a:rPr lang="en-US" b="1" dirty="0"/>
              <a:t>Types of Files</a:t>
            </a:r>
            <a:endParaRPr lang="en-US" dirty="0"/>
          </a:p>
          <a:p>
            <a:pPr lvl="1"/>
            <a:r>
              <a:rPr lang="en-US" b="1" dirty="0"/>
              <a:t>text files</a:t>
            </a:r>
            <a:r>
              <a:rPr lang="en-US" dirty="0"/>
              <a:t>:  human-readable text</a:t>
            </a:r>
          </a:p>
          <a:p>
            <a:pPr lvl="1"/>
            <a:r>
              <a:rPr lang="en-US" b="1" dirty="0"/>
              <a:t>binary files</a:t>
            </a:r>
            <a:r>
              <a:rPr lang="en-US" dirty="0"/>
              <a:t>: non-textual data (e.g., images, videos)</a:t>
            </a:r>
          </a:p>
          <a:p>
            <a:pPr lvl="1"/>
            <a:endParaRPr lang="en-US" dirty="0"/>
          </a:p>
        </p:txBody>
      </p:sp>
      <p:pic>
        <p:nvPicPr>
          <p:cNvPr id="6" name="Picture 5">
            <a:extLst>
              <a:ext uri="{FF2B5EF4-FFF2-40B4-BE49-F238E27FC236}">
                <a16:creationId xmlns:a16="http://schemas.microsoft.com/office/drawing/2014/main" id="{2790252A-FC01-423A-AED9-0378404994EA}"/>
              </a:ext>
            </a:extLst>
          </p:cNvPr>
          <p:cNvPicPr>
            <a:picLocks noChangeAspect="1"/>
          </p:cNvPicPr>
          <p:nvPr/>
        </p:nvPicPr>
        <p:blipFill rotWithShape="1">
          <a:blip r:embed="rId3">
            <a:extLst>
              <a:ext uri="{28A0092B-C50C-407E-A947-70E740481C1C}">
                <a14:useLocalDpi xmlns:a14="http://schemas.microsoft.com/office/drawing/2010/main" val="0"/>
              </a:ext>
            </a:extLst>
          </a:blip>
          <a:srcRect l="1354" t="52956" r="938" b="8821"/>
          <a:stretch/>
        </p:blipFill>
        <p:spPr>
          <a:xfrm>
            <a:off x="0" y="4394199"/>
            <a:ext cx="12280900" cy="2503501"/>
          </a:xfrm>
          <a:prstGeom prst="rect">
            <a:avLst/>
          </a:prstGeom>
        </p:spPr>
      </p:pic>
    </p:spTree>
    <p:extLst>
      <p:ext uri="{BB962C8B-B14F-4D97-AF65-F5344CB8AC3E}">
        <p14:creationId xmlns:p14="http://schemas.microsoft.com/office/powerpoint/2010/main" val="4118478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Opening a File</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Opening a File `open()`</a:t>
            </a:r>
          </a:p>
          <a:p>
            <a:pPr marL="457200" lvl="1" indent="0">
              <a:buNone/>
            </a:pPr>
            <a:r>
              <a:rPr lang="en-US" dirty="0"/>
              <a:t>- Parameters:</a:t>
            </a:r>
          </a:p>
          <a:p>
            <a:pPr marL="457200" lvl="1" indent="0">
              <a:buNone/>
            </a:pPr>
            <a:r>
              <a:rPr lang="en-US" dirty="0"/>
              <a:t>    - `'</a:t>
            </a:r>
            <a:r>
              <a:rPr lang="en-US" dirty="0" err="1"/>
              <a:t>filename.ext</a:t>
            </a:r>
            <a:r>
              <a:rPr lang="en-US" dirty="0"/>
              <a:t>'`: Name of the file</a:t>
            </a:r>
          </a:p>
          <a:p>
            <a:pPr marL="457200" lvl="1" indent="0">
              <a:buNone/>
            </a:pPr>
            <a:r>
              <a:rPr lang="en-US" dirty="0"/>
              <a:t>    - `'mode'`: Specifies the file access mode</a:t>
            </a:r>
          </a:p>
          <a:p>
            <a:r>
              <a:rPr lang="en-US" dirty="0"/>
              <a:t>File Modes</a:t>
            </a:r>
          </a:p>
          <a:p>
            <a:pPr marL="457200" lvl="1" indent="0">
              <a:buNone/>
            </a:pPr>
            <a:r>
              <a:rPr lang="en-US" dirty="0"/>
              <a:t>  - `'r'`: Read (default)</a:t>
            </a:r>
          </a:p>
          <a:p>
            <a:pPr marL="457200" lvl="1" indent="0">
              <a:buNone/>
            </a:pPr>
            <a:r>
              <a:rPr lang="en-US" dirty="0"/>
              <a:t>  - `'w'`: Write (creates a new file or truncates existing)</a:t>
            </a:r>
          </a:p>
          <a:p>
            <a:pPr marL="457200" lvl="1" indent="0">
              <a:buNone/>
            </a:pPr>
            <a:r>
              <a:rPr lang="en-US" dirty="0"/>
              <a:t>  - `'a'`: Append (opens for writing, appending to the end)</a:t>
            </a:r>
          </a:p>
          <a:p>
            <a:pPr marL="457200" lvl="1" indent="0">
              <a:buNone/>
            </a:pPr>
            <a:r>
              <a:rPr lang="en-US" dirty="0"/>
              <a:t>  - `'b'`: Binary mode (e.g., `'</a:t>
            </a:r>
            <a:r>
              <a:rPr lang="en-US" dirty="0" err="1"/>
              <a:t>rb</a:t>
            </a:r>
            <a:r>
              <a:rPr lang="en-US" dirty="0"/>
              <a:t>'` for read binary)</a:t>
            </a:r>
          </a:p>
          <a:p>
            <a:r>
              <a:rPr lang="en-US" dirty="0"/>
              <a:t>Closing the File</a:t>
            </a:r>
          </a:p>
          <a:p>
            <a:pPr marL="457200" lvl="1" indent="0">
              <a:buNone/>
            </a:pPr>
            <a:r>
              <a:rPr lang="en-US" sz="2200" dirty="0"/>
              <a:t>- Always close the file using the `close()` method after operations</a:t>
            </a:r>
          </a:p>
          <a:p>
            <a:endParaRPr lang="en-US" dirty="0"/>
          </a:p>
        </p:txBody>
      </p:sp>
    </p:spTree>
    <p:extLst>
      <p:ext uri="{BB962C8B-B14F-4D97-AF65-F5344CB8AC3E}">
        <p14:creationId xmlns:p14="http://schemas.microsoft.com/office/powerpoint/2010/main" val="3088414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A82E23-5E10-46D8-B3C5-4BBDDB38E976}"/>
              </a:ext>
            </a:extLst>
          </p:cNvPr>
          <p:cNvPicPr>
            <a:picLocks noChangeAspect="1"/>
          </p:cNvPicPr>
          <p:nvPr/>
        </p:nvPicPr>
        <p:blipFill rotWithShape="1">
          <a:blip r:embed="rId3">
            <a:extLst>
              <a:ext uri="{28A0092B-C50C-407E-A947-70E740481C1C}">
                <a14:useLocalDpi xmlns:a14="http://schemas.microsoft.com/office/drawing/2010/main" val="0"/>
              </a:ext>
            </a:extLst>
          </a:blip>
          <a:srcRect l="12773" r="12939"/>
          <a:stretch/>
        </p:blipFill>
        <p:spPr>
          <a:xfrm>
            <a:off x="0" y="977900"/>
            <a:ext cx="12192000" cy="5790691"/>
          </a:xfrm>
          <a:prstGeom prst="rect">
            <a:avLst/>
          </a:prstGeom>
        </p:spPr>
      </p:pic>
      <p:pic>
        <p:nvPicPr>
          <p:cNvPr id="10" name="Picture 9">
            <a:extLst>
              <a:ext uri="{FF2B5EF4-FFF2-40B4-BE49-F238E27FC236}">
                <a16:creationId xmlns:a16="http://schemas.microsoft.com/office/drawing/2014/main" id="{D2BE7A3B-4D49-4C8A-879A-4E9740F4862D}"/>
              </a:ext>
            </a:extLst>
          </p:cNvPr>
          <p:cNvPicPr>
            <a:picLocks noChangeAspect="1"/>
          </p:cNvPicPr>
          <p:nvPr/>
        </p:nvPicPr>
        <p:blipFill rotWithShape="1">
          <a:blip r:embed="rId4">
            <a:extLst>
              <a:ext uri="{28A0092B-C50C-407E-A947-70E740481C1C}">
                <a14:useLocalDpi xmlns:a14="http://schemas.microsoft.com/office/drawing/2010/main" val="0"/>
              </a:ext>
            </a:extLst>
          </a:blip>
          <a:srcRect b="9259"/>
          <a:stretch/>
        </p:blipFill>
        <p:spPr>
          <a:xfrm>
            <a:off x="4545029" y="89409"/>
            <a:ext cx="3129298" cy="3111501"/>
          </a:xfrm>
          <a:prstGeom prst="rect">
            <a:avLst/>
          </a:prstGeom>
        </p:spPr>
      </p:pic>
      <p:sp>
        <p:nvSpPr>
          <p:cNvPr id="12" name="Title 1">
            <a:extLst>
              <a:ext uri="{FF2B5EF4-FFF2-40B4-BE49-F238E27FC236}">
                <a16:creationId xmlns:a16="http://schemas.microsoft.com/office/drawing/2014/main" id="{E4EA794B-C129-4E00-BF9D-A85451259E02}"/>
              </a:ext>
            </a:extLst>
          </p:cNvPr>
          <p:cNvSpPr>
            <a:spLocks noGrp="1"/>
          </p:cNvSpPr>
          <p:nvPr>
            <p:ph type="title"/>
          </p:nvPr>
        </p:nvSpPr>
        <p:spPr>
          <a:xfrm>
            <a:off x="4902200" y="3226820"/>
            <a:ext cx="2387600" cy="1325563"/>
          </a:xfrm>
        </p:spPr>
        <p:txBody>
          <a:bodyPr>
            <a:norm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Python</a:t>
            </a:r>
            <a:br>
              <a:rPr lang="en-US" sz="3600" b="1" dirty="0">
                <a:latin typeface="Tahoma" panose="020B0604030504040204" pitchFamily="34" charset="0"/>
                <a:ea typeface="Tahoma" panose="020B0604030504040204" pitchFamily="34" charset="0"/>
                <a:cs typeface="Tahoma" panose="020B0604030504040204" pitchFamily="34" charset="0"/>
              </a:rPr>
            </a:br>
            <a:r>
              <a:rPr lang="en-US" sz="3600" b="1" dirty="0">
                <a:latin typeface="Tahoma" panose="020B0604030504040204" pitchFamily="34" charset="0"/>
                <a:ea typeface="Tahoma" panose="020B0604030504040204" pitchFamily="34" charset="0"/>
                <a:cs typeface="Tahoma" panose="020B0604030504040204" pitchFamily="34" charset="0"/>
              </a:rPr>
              <a:t>Library</a:t>
            </a:r>
          </a:p>
        </p:txBody>
      </p:sp>
    </p:spTree>
    <p:extLst>
      <p:ext uri="{BB962C8B-B14F-4D97-AF65-F5344CB8AC3E}">
        <p14:creationId xmlns:p14="http://schemas.microsoft.com/office/powerpoint/2010/main" val="20632032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Standard Library</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the Standard Library?</a:t>
            </a:r>
            <a:endParaRPr lang="en-US" dirty="0"/>
          </a:p>
          <a:p>
            <a:pPr lvl="1"/>
            <a:r>
              <a:rPr lang="en-US" dirty="0"/>
              <a:t>Collection of modules and packages that come with Python</a:t>
            </a:r>
          </a:p>
          <a:p>
            <a:r>
              <a:rPr lang="en-US" b="1" dirty="0"/>
              <a:t>Key Features</a:t>
            </a:r>
            <a:endParaRPr lang="en-US" dirty="0"/>
          </a:p>
          <a:p>
            <a:pPr lvl="1"/>
            <a:r>
              <a:rPr lang="en-US" dirty="0"/>
              <a:t>Extensive set of modules for various functionalities</a:t>
            </a:r>
          </a:p>
          <a:p>
            <a:pPr lvl="1"/>
            <a:r>
              <a:rPr lang="en-US" dirty="0"/>
              <a:t>Part of the Python distribution, no separate installation needed</a:t>
            </a:r>
          </a:p>
          <a:p>
            <a:pPr lvl="1"/>
            <a:r>
              <a:rPr lang="en-US" dirty="0"/>
              <a:t>Promotes code reusability and efficiency</a:t>
            </a:r>
          </a:p>
        </p:txBody>
      </p:sp>
    </p:spTree>
    <p:extLst>
      <p:ext uri="{BB962C8B-B14F-4D97-AF65-F5344CB8AC3E}">
        <p14:creationId xmlns:p14="http://schemas.microsoft.com/office/powerpoint/2010/main" val="2576212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Standard Library</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Commonly Used Modules</a:t>
            </a:r>
          </a:p>
          <a:p>
            <a:pPr lvl="1"/>
            <a:r>
              <a:rPr lang="en-US" b="1" dirty="0" err="1"/>
              <a:t>os</a:t>
            </a:r>
            <a:r>
              <a:rPr lang="en-US" b="1" dirty="0"/>
              <a:t>: </a:t>
            </a:r>
            <a:r>
              <a:rPr lang="en-US" dirty="0"/>
              <a:t>Operating system interfaces (e.g., file and directory operations)</a:t>
            </a:r>
          </a:p>
          <a:p>
            <a:pPr lvl="1"/>
            <a:r>
              <a:rPr lang="en-US" b="1" dirty="0"/>
              <a:t>datetime: </a:t>
            </a:r>
            <a:r>
              <a:rPr lang="en-US" dirty="0"/>
              <a:t>Date and time-related functions</a:t>
            </a:r>
          </a:p>
          <a:p>
            <a:pPr lvl="1"/>
            <a:r>
              <a:rPr lang="en-US" b="1" dirty="0"/>
              <a:t>random: </a:t>
            </a:r>
            <a:r>
              <a:rPr lang="en-US" dirty="0"/>
              <a:t>Generates pseudo-random numbers</a:t>
            </a:r>
          </a:p>
          <a:p>
            <a:pPr lvl="1"/>
            <a:r>
              <a:rPr lang="en-US" b="1" dirty="0"/>
              <a:t>math</a:t>
            </a:r>
            <a:r>
              <a:rPr lang="en-US" dirty="0"/>
              <a:t>: Mathematical functions and constants</a:t>
            </a:r>
          </a:p>
          <a:p>
            <a:pPr lvl="1"/>
            <a:r>
              <a:rPr lang="en-US" b="1" dirty="0"/>
              <a:t>json</a:t>
            </a:r>
            <a:r>
              <a:rPr lang="en-US" dirty="0"/>
              <a:t> : JSON encoding and decoding</a:t>
            </a:r>
          </a:p>
          <a:p>
            <a:pPr marL="457200" lvl="1" indent="0">
              <a:buNone/>
            </a:pPr>
            <a:endParaRPr lang="en-US" dirty="0"/>
          </a:p>
          <a:p>
            <a:r>
              <a:rPr lang="en-US" b="1" dirty="0"/>
              <a:t>Importing Modules</a:t>
            </a:r>
          </a:p>
          <a:p>
            <a:pPr lvl="1"/>
            <a:r>
              <a:rPr lang="en-US" dirty="0"/>
              <a:t>import ‘</a:t>
            </a:r>
            <a:r>
              <a:rPr lang="en-US" dirty="0" err="1"/>
              <a:t>module_name</a:t>
            </a:r>
            <a:r>
              <a:rPr lang="en-US" dirty="0"/>
              <a:t>’</a:t>
            </a:r>
          </a:p>
        </p:txBody>
      </p:sp>
    </p:spTree>
    <p:extLst>
      <p:ext uri="{BB962C8B-B14F-4D97-AF65-F5344CB8AC3E}">
        <p14:creationId xmlns:p14="http://schemas.microsoft.com/office/powerpoint/2010/main" val="2215943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xEl>
                                              <p:pRg st="2" end="2"/>
                                            </p:txEl>
                                          </p:spTgt>
                                        </p:tgtEl>
                                        <p:attrNameLst>
                                          <p:attrName>style.visibility</p:attrName>
                                        </p:attrNameLst>
                                      </p:cBhvr>
                                      <p:to>
                                        <p:strVal val="visible"/>
                                      </p:to>
                                    </p:set>
                                    <p:animEffect transition="in" filter="fade">
                                      <p:cBhvr>
                                        <p:cTn id="14" dur="500"/>
                                        <p:tgtEl>
                                          <p:spTgt spid="17">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xEl>
                                              <p:pRg st="4" end="4"/>
                                            </p:txEl>
                                          </p:spTgt>
                                        </p:tgtEl>
                                        <p:attrNameLst>
                                          <p:attrName>style.visibility</p:attrName>
                                        </p:attrNameLst>
                                      </p:cBhvr>
                                      <p:to>
                                        <p:strVal val="visible"/>
                                      </p:to>
                                    </p:set>
                                    <p:animEffect transition="in" filter="fade">
                                      <p:cBhvr>
                                        <p:cTn id="20" dur="500"/>
                                        <p:tgtEl>
                                          <p:spTgt spid="1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animEffect transition="in" filter="fade">
                                      <p:cBhvr>
                                        <p:cTn id="23" dur="500"/>
                                        <p:tgtEl>
                                          <p:spTgt spid="1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7" end="7"/>
                                            </p:txEl>
                                          </p:spTgt>
                                        </p:tgtEl>
                                        <p:attrNameLst>
                                          <p:attrName>style.visibility</p:attrName>
                                        </p:attrNameLst>
                                      </p:cBhvr>
                                      <p:to>
                                        <p:strVal val="visible"/>
                                      </p:to>
                                    </p:set>
                                    <p:animEffect transition="in" filter="fade">
                                      <p:cBhvr>
                                        <p:cTn id="28" dur="500"/>
                                        <p:tgtEl>
                                          <p:spTgt spid="17">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Effect transition="in" filter="fade">
                                      <p:cBhvr>
                                        <p:cTn id="31"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normAutofit/>
          </a:bodyPr>
          <a:lstStyle/>
          <a:p>
            <a:r>
              <a:rPr lang="en-US" b="1" dirty="0"/>
              <a:t>Third-party library</a:t>
            </a:r>
            <a:br>
              <a:rPr lang="en-US" b="1" dirty="0"/>
            </a:br>
            <a:r>
              <a:rPr lang="en-US" sz="2400" dirty="0"/>
              <a:t>Useful Third-Party Packages</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4"/>
            <a:ext cx="1086813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1" u="sng" dirty="0" err="1">
                <a:hlinkClick r:id="rId3"/>
              </a:rPr>
              <a:t>IPython</a:t>
            </a:r>
            <a:r>
              <a:rPr lang="en-US" sz="2400" dirty="0"/>
              <a:t> - A better interactive Python interpreter</a:t>
            </a:r>
          </a:p>
          <a:p>
            <a:pPr>
              <a:lnSpc>
                <a:spcPct val="150000"/>
              </a:lnSpc>
            </a:pPr>
            <a:r>
              <a:rPr lang="en-US" sz="2400" b="1" u="sng" dirty="0">
                <a:hlinkClick r:id="rId4"/>
              </a:rPr>
              <a:t>requests</a:t>
            </a:r>
            <a:r>
              <a:rPr lang="en-US" sz="2400" dirty="0"/>
              <a:t> - Provides easy to use methods to make web requests. </a:t>
            </a:r>
          </a:p>
          <a:p>
            <a:pPr>
              <a:lnSpc>
                <a:spcPct val="150000"/>
              </a:lnSpc>
            </a:pPr>
            <a:r>
              <a:rPr lang="en-US" sz="2400" b="1" u="sng" dirty="0">
                <a:hlinkClick r:id="rId5"/>
              </a:rPr>
              <a:t>Flask</a:t>
            </a:r>
            <a:r>
              <a:rPr lang="en-US" sz="2400" dirty="0"/>
              <a:t> - A lightweight framework for making web applications and APIs.</a:t>
            </a:r>
          </a:p>
          <a:p>
            <a:pPr>
              <a:lnSpc>
                <a:spcPct val="150000"/>
              </a:lnSpc>
            </a:pPr>
            <a:r>
              <a:rPr lang="en-US" sz="2400" b="1" u="sng" dirty="0">
                <a:hlinkClick r:id="rId6"/>
              </a:rPr>
              <a:t>Django</a:t>
            </a:r>
            <a:r>
              <a:rPr lang="en-US" sz="2400" dirty="0"/>
              <a:t> - A more featureful framework for making web applications. </a:t>
            </a:r>
          </a:p>
          <a:p>
            <a:pPr>
              <a:lnSpc>
                <a:spcPct val="150000"/>
              </a:lnSpc>
            </a:pPr>
            <a:r>
              <a:rPr lang="en-US" sz="2400" b="1" u="sng" dirty="0">
                <a:hlinkClick r:id="rId7"/>
              </a:rPr>
              <a:t>Beautiful Soup</a:t>
            </a:r>
            <a:r>
              <a:rPr lang="en-US" sz="2400" dirty="0"/>
              <a:t> - Used to parse HTML and extract information from it. </a:t>
            </a:r>
          </a:p>
          <a:p>
            <a:pPr>
              <a:lnSpc>
                <a:spcPct val="150000"/>
              </a:lnSpc>
            </a:pPr>
            <a:r>
              <a:rPr lang="en-US" sz="2400" b="1" u="sng" dirty="0" err="1">
                <a:hlinkClick r:id="rId8"/>
              </a:rPr>
              <a:t>pytest</a:t>
            </a:r>
            <a:r>
              <a:rPr lang="en-US" sz="2400" dirty="0"/>
              <a:t> - extends Python's built-in assertions and </a:t>
            </a:r>
            <a:r>
              <a:rPr lang="en-US" sz="2400" dirty="0" err="1"/>
              <a:t>unittest</a:t>
            </a:r>
            <a:r>
              <a:rPr lang="en-US" sz="2400" dirty="0"/>
              <a:t> module.</a:t>
            </a:r>
          </a:p>
          <a:p>
            <a:pPr>
              <a:lnSpc>
                <a:spcPct val="150000"/>
              </a:lnSpc>
            </a:pPr>
            <a:r>
              <a:rPr lang="en-US" sz="2400" b="1" u="sng" dirty="0" err="1">
                <a:hlinkClick r:id="rId9"/>
              </a:rPr>
              <a:t>PyYAML</a:t>
            </a:r>
            <a:r>
              <a:rPr lang="en-US" sz="2400" dirty="0"/>
              <a:t> - For reading and writing </a:t>
            </a:r>
            <a:r>
              <a:rPr lang="en-US" sz="2400" b="1" u="sng" dirty="0">
                <a:hlinkClick r:id="rId10"/>
              </a:rPr>
              <a:t>YAML</a:t>
            </a:r>
            <a:r>
              <a:rPr lang="en-US" sz="2400" dirty="0"/>
              <a:t> files.</a:t>
            </a:r>
          </a:p>
        </p:txBody>
      </p:sp>
    </p:spTree>
    <p:extLst>
      <p:ext uri="{BB962C8B-B14F-4D97-AF65-F5344CB8AC3E}">
        <p14:creationId xmlns:p14="http://schemas.microsoft.com/office/powerpoint/2010/main" val="146304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dirty="0"/>
              <a:t>Third-party library</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199" y="1825624"/>
            <a:ext cx="11134725"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1" u="sng" dirty="0">
                <a:hlinkClick r:id="rId3"/>
              </a:rPr>
              <a:t>NumPy</a:t>
            </a:r>
            <a:r>
              <a:rPr lang="en-US" sz="2400" dirty="0"/>
              <a:t> - The fundamental package for scientific computing with Python. </a:t>
            </a:r>
          </a:p>
          <a:p>
            <a:pPr>
              <a:lnSpc>
                <a:spcPct val="150000"/>
              </a:lnSpc>
            </a:pPr>
            <a:r>
              <a:rPr lang="en-US" sz="2400" b="1" u="sng" dirty="0">
                <a:hlinkClick r:id="rId4"/>
              </a:rPr>
              <a:t>pandas</a:t>
            </a:r>
            <a:r>
              <a:rPr lang="en-US" sz="2400" dirty="0"/>
              <a:t> - Containing high-performance, data structures and data analysis tools. </a:t>
            </a:r>
          </a:p>
          <a:p>
            <a:pPr>
              <a:lnSpc>
                <a:spcPct val="150000"/>
              </a:lnSpc>
            </a:pPr>
            <a:r>
              <a:rPr lang="en-US" sz="2400" b="1" u="sng" dirty="0">
                <a:hlinkClick r:id="rId5"/>
              </a:rPr>
              <a:t>Matplotlib</a:t>
            </a:r>
            <a:r>
              <a:rPr lang="en-US" sz="2400" dirty="0"/>
              <a:t> - Plotting library to produce figures and interactive environments.</a:t>
            </a:r>
          </a:p>
          <a:p>
            <a:pPr>
              <a:lnSpc>
                <a:spcPct val="150000"/>
              </a:lnSpc>
            </a:pPr>
            <a:r>
              <a:rPr lang="en-US" sz="2400" b="1" u="sng" dirty="0" err="1">
                <a:hlinkClick r:id="rId6"/>
              </a:rPr>
              <a:t>ggplot</a:t>
            </a:r>
            <a:r>
              <a:rPr lang="en-US" sz="2400" dirty="0"/>
              <a:t> - Another 2D plotting library, based on R's ggplot2 library.</a:t>
            </a:r>
          </a:p>
          <a:p>
            <a:pPr>
              <a:lnSpc>
                <a:spcPct val="150000"/>
              </a:lnSpc>
            </a:pPr>
            <a:r>
              <a:rPr lang="en-US" sz="2400" b="1" u="sng" dirty="0">
                <a:hlinkClick r:id="rId7"/>
              </a:rPr>
              <a:t>Pillow</a:t>
            </a:r>
            <a:r>
              <a:rPr lang="en-US" sz="2400" dirty="0"/>
              <a:t> - Adds image processing capabilities to your Python interpreter.</a:t>
            </a:r>
          </a:p>
          <a:p>
            <a:pPr>
              <a:lnSpc>
                <a:spcPct val="150000"/>
              </a:lnSpc>
            </a:pPr>
            <a:r>
              <a:rPr lang="en-US" sz="2400" b="1" u="sng" dirty="0" err="1">
                <a:hlinkClick r:id="rId8"/>
              </a:rPr>
              <a:t>pyglet</a:t>
            </a:r>
            <a:r>
              <a:rPr lang="en-US" sz="2400" dirty="0"/>
              <a:t> - A cross-platform application framework intended for game development.</a:t>
            </a:r>
          </a:p>
          <a:p>
            <a:pPr>
              <a:lnSpc>
                <a:spcPct val="150000"/>
              </a:lnSpc>
            </a:pPr>
            <a:r>
              <a:rPr lang="en-US" sz="2400" b="1" u="sng" dirty="0" err="1">
                <a:hlinkClick r:id="rId9"/>
              </a:rPr>
              <a:t>Pygame</a:t>
            </a:r>
            <a:r>
              <a:rPr lang="en-US" sz="2400" dirty="0"/>
              <a:t> - A set of Python modules designed for writing games.</a:t>
            </a:r>
          </a:p>
        </p:txBody>
      </p:sp>
    </p:spTree>
    <p:extLst>
      <p:ext uri="{BB962C8B-B14F-4D97-AF65-F5344CB8AC3E}">
        <p14:creationId xmlns:p14="http://schemas.microsoft.com/office/powerpoint/2010/main" val="468447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a:xfrm>
            <a:off x="1014465" y="280722"/>
            <a:ext cx="10515600" cy="1325563"/>
          </a:xfrm>
        </p:spPr>
        <p:txBody>
          <a:bodyPr>
            <a:normAutofit/>
          </a:bodyPr>
          <a:lstStyle/>
          <a:p>
            <a:pPr algn="ctr"/>
            <a:r>
              <a:rPr lang="en-US" sz="6000" b="0" i="0" dirty="0">
                <a:solidFill>
                  <a:schemeClr val="accent1">
                    <a:lumMod val="60000"/>
                    <a:lumOff val="40000"/>
                  </a:schemeClr>
                </a:solidFill>
                <a:effectLst/>
                <a:latin typeface="Impact" panose="020B0806030902050204" pitchFamily="34" charset="0"/>
              </a:rPr>
              <a:t>Object-Oriented Programming</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0E319B3A-9AEB-4AFB-9551-44EAEBD29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661" y="1606285"/>
            <a:ext cx="8013208" cy="5251715"/>
          </a:xfrm>
          <a:prstGeom prst="rect">
            <a:avLst/>
          </a:prstGeom>
        </p:spPr>
      </p:pic>
    </p:spTree>
    <p:extLst>
      <p:ext uri="{BB962C8B-B14F-4D97-AF65-F5344CB8AC3E}">
        <p14:creationId xmlns:p14="http://schemas.microsoft.com/office/powerpoint/2010/main" val="2920914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solidFill>
                  <a:srgbClr val="0B0B0B"/>
                </a:solidFill>
                <a:effectLst/>
                <a:latin typeface="Open Sans" panose="020B0606030504020204" pitchFamily="34" charset="0"/>
              </a:rPr>
              <a:t> Introduction to OOP</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567544"/>
            <a:ext cx="10868130" cy="5123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OOP is a programming paradigm.</a:t>
            </a:r>
          </a:p>
          <a:p>
            <a:r>
              <a:rPr lang="en-US" dirty="0"/>
              <a:t>Focuses on modeling real-world concepts using objects.</a:t>
            </a:r>
          </a:p>
          <a:p>
            <a:r>
              <a:rPr lang="en-US" b="1" dirty="0"/>
              <a:t>Key Concepts</a:t>
            </a:r>
            <a:endParaRPr lang="en-US" dirty="0"/>
          </a:p>
          <a:p>
            <a:pPr lvl="1"/>
            <a:r>
              <a:rPr lang="en-US" b="1" dirty="0"/>
              <a:t>Class</a:t>
            </a:r>
            <a:endParaRPr lang="en-US" dirty="0"/>
          </a:p>
          <a:p>
            <a:pPr lvl="2"/>
            <a:r>
              <a:rPr lang="en-US" dirty="0"/>
              <a:t>Blueprint or template for creating objects</a:t>
            </a:r>
          </a:p>
          <a:p>
            <a:pPr lvl="1"/>
            <a:r>
              <a:rPr lang="en-US" b="1" dirty="0"/>
              <a:t>Object</a:t>
            </a:r>
            <a:endParaRPr lang="en-US" dirty="0"/>
          </a:p>
          <a:p>
            <a:pPr lvl="2"/>
            <a:r>
              <a:rPr lang="en-US" dirty="0"/>
              <a:t>Instance of a class with its own unique data and behavior</a:t>
            </a:r>
          </a:p>
          <a:p>
            <a:pPr lvl="1"/>
            <a:r>
              <a:rPr lang="en-US" b="1" dirty="0"/>
              <a:t>Attributes</a:t>
            </a:r>
            <a:endParaRPr lang="en-US" dirty="0"/>
          </a:p>
          <a:p>
            <a:pPr lvl="2"/>
            <a:r>
              <a:rPr lang="en-US" dirty="0"/>
              <a:t>Characteristics or properties of an object</a:t>
            </a:r>
          </a:p>
          <a:p>
            <a:pPr lvl="1"/>
            <a:r>
              <a:rPr lang="en-US" b="1" dirty="0"/>
              <a:t>Methods</a:t>
            </a:r>
            <a:endParaRPr lang="en-US" dirty="0"/>
          </a:p>
          <a:p>
            <a:pPr lvl="2"/>
            <a:r>
              <a:rPr lang="en-US" dirty="0"/>
              <a:t>Actions or functions that objects can perform</a:t>
            </a:r>
          </a:p>
          <a:p>
            <a:endParaRPr lang="en-US" dirty="0"/>
          </a:p>
        </p:txBody>
      </p:sp>
    </p:spTree>
    <p:extLst>
      <p:ext uri="{BB962C8B-B14F-4D97-AF65-F5344CB8AC3E}">
        <p14:creationId xmlns:p14="http://schemas.microsoft.com/office/powerpoint/2010/main" val="760912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Principles of OOP</a:t>
            </a:r>
            <a:endParaRPr lang="en-US" b="1" i="0" dirty="0">
              <a:solidFill>
                <a:srgbClr val="0B0B0B"/>
              </a:solidFill>
              <a:effectLst/>
              <a:latin typeface="Open Sans" panose="020B0606030504020204" pitchFamily="34" charset="0"/>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5075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Encapsulation</a:t>
            </a:r>
            <a:endParaRPr lang="en-US" dirty="0"/>
          </a:p>
          <a:p>
            <a:pPr lvl="1"/>
            <a:r>
              <a:rPr lang="en-US" dirty="0"/>
              <a:t>Bundling data and methods into a single unit (an object)</a:t>
            </a:r>
          </a:p>
          <a:p>
            <a:r>
              <a:rPr lang="en-US" b="1" dirty="0"/>
              <a:t>Abstraction</a:t>
            </a:r>
            <a:endParaRPr lang="en-US" dirty="0"/>
          </a:p>
          <a:p>
            <a:pPr lvl="1"/>
            <a:r>
              <a:rPr lang="en-US" dirty="0"/>
              <a:t>Representing complex reality while hiding unnecessary details</a:t>
            </a:r>
          </a:p>
          <a:p>
            <a:r>
              <a:rPr lang="en-US" b="1" dirty="0"/>
              <a:t>Inheritance</a:t>
            </a:r>
            <a:endParaRPr lang="en-US" dirty="0"/>
          </a:p>
          <a:p>
            <a:pPr lvl="1"/>
            <a:r>
              <a:rPr lang="en-US" dirty="0"/>
              <a:t>Creating new classes based on existing classes</a:t>
            </a:r>
          </a:p>
          <a:p>
            <a:r>
              <a:rPr lang="en-US" b="1" dirty="0"/>
              <a:t>Polymorphism</a:t>
            </a:r>
            <a:endParaRPr lang="en-US" dirty="0"/>
          </a:p>
          <a:p>
            <a:pPr lvl="1"/>
            <a:r>
              <a:rPr lang="en-US" dirty="0"/>
              <a:t>Objects of different classes can be treated as objects of a common superclass</a:t>
            </a:r>
          </a:p>
          <a:p>
            <a:r>
              <a:rPr lang="en-US" b="1" dirty="0"/>
              <a:t>Composition</a:t>
            </a:r>
            <a:endParaRPr lang="en-US" dirty="0"/>
          </a:p>
          <a:p>
            <a:pPr lvl="1"/>
            <a:r>
              <a:rPr lang="en-US" dirty="0"/>
              <a:t>Building complex objects by combining simpler objects</a:t>
            </a:r>
          </a:p>
        </p:txBody>
      </p:sp>
    </p:spTree>
    <p:extLst>
      <p:ext uri="{BB962C8B-B14F-4D97-AF65-F5344CB8AC3E}">
        <p14:creationId xmlns:p14="http://schemas.microsoft.com/office/powerpoint/2010/main" val="3243979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7B127F-3A91-4BEB-A25F-02C3C0F4A059}"/>
              </a:ext>
            </a:extLst>
          </p:cNvPr>
          <p:cNvSpPr>
            <a:spLocks noGrp="1"/>
          </p:cNvSpPr>
          <p:nvPr>
            <p:ph idx="1"/>
          </p:nvPr>
        </p:nvSpPr>
        <p:spPr>
          <a:xfrm>
            <a:off x="838200" y="1825624"/>
            <a:ext cx="10515600" cy="4965701"/>
          </a:xfrm>
        </p:spPr>
        <p:txBody>
          <a:bodyPr>
            <a:normAutofit/>
          </a:bodyPr>
          <a:lstStyle/>
          <a:p>
            <a:r>
              <a:rPr lang="en-US" b="1" dirty="0"/>
              <a:t>What is Kaggle?</a:t>
            </a:r>
            <a:endParaRPr lang="en-US" dirty="0"/>
          </a:p>
          <a:p>
            <a:pPr lvl="1"/>
            <a:r>
              <a:rPr lang="en-US" dirty="0"/>
              <a:t>Data science and machine learning platform</a:t>
            </a:r>
          </a:p>
          <a:p>
            <a:pPr lvl="1"/>
            <a:r>
              <a:rPr lang="en-US" dirty="0"/>
              <a:t>Community of data scientists, researchers, and practitioners</a:t>
            </a:r>
          </a:p>
          <a:p>
            <a:r>
              <a:rPr lang="en-US" b="1" dirty="0"/>
              <a:t>Key Features</a:t>
            </a:r>
            <a:endParaRPr lang="en-US" dirty="0"/>
          </a:p>
          <a:p>
            <a:pPr lvl="1"/>
            <a:r>
              <a:rPr lang="en-US" dirty="0"/>
              <a:t>Datasets: Access to diverse datasets for analysis</a:t>
            </a:r>
          </a:p>
          <a:p>
            <a:pPr lvl="1"/>
            <a:r>
              <a:rPr lang="en-US" dirty="0"/>
              <a:t>Kernels: Interactive coding environments for data exploration</a:t>
            </a:r>
          </a:p>
          <a:p>
            <a:pPr lvl="1"/>
            <a:r>
              <a:rPr lang="en-US" dirty="0"/>
              <a:t>Competitions: Hosts machine learning competitions</a:t>
            </a:r>
          </a:p>
          <a:p>
            <a:pPr lvl="1"/>
            <a:r>
              <a:rPr lang="en-US" dirty="0"/>
              <a:t>Notebooks: Collaborative environment for sharing code and insights</a:t>
            </a:r>
          </a:p>
          <a:p>
            <a:r>
              <a:rPr lang="en-US" b="1" dirty="0"/>
              <a:t>Significance in Programming Essentials</a:t>
            </a:r>
            <a:endParaRPr lang="en-US" dirty="0"/>
          </a:p>
          <a:p>
            <a:pPr lvl="1"/>
            <a:r>
              <a:rPr lang="en-US" dirty="0"/>
              <a:t>Real-world data analysis and machine learning practice</a:t>
            </a:r>
          </a:p>
          <a:p>
            <a:pPr lvl="1"/>
            <a:r>
              <a:rPr lang="en-US" dirty="0"/>
              <a:t>Community-driven learning and collaboration platform</a:t>
            </a:r>
          </a:p>
        </p:txBody>
      </p:sp>
      <p:pic>
        <p:nvPicPr>
          <p:cNvPr id="2052" name="Picture 4">
            <a:extLst>
              <a:ext uri="{FF2B5EF4-FFF2-40B4-BE49-F238E27FC236}">
                <a16:creationId xmlns:a16="http://schemas.microsoft.com/office/drawing/2014/main" id="{8DB7A727-783D-434C-AC32-762687EB9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71" y="489858"/>
            <a:ext cx="2579458" cy="117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60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Question - Abstraction in OOP</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does abstraction mean in the context of OOP?</a:t>
            </a:r>
          </a:p>
          <a:p>
            <a:r>
              <a:rPr lang="en-US" dirty="0"/>
              <a:t>Why is abstraction important in software development?</a:t>
            </a:r>
          </a:p>
        </p:txBody>
      </p:sp>
    </p:spTree>
    <p:extLst>
      <p:ext uri="{BB962C8B-B14F-4D97-AF65-F5344CB8AC3E}">
        <p14:creationId xmlns:p14="http://schemas.microsoft.com/office/powerpoint/2010/main" val="6674616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Question - Inheritance and Polymorphism</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Explain the relationship between inheritance and polymorphism.</a:t>
            </a:r>
          </a:p>
          <a:p>
            <a:r>
              <a:rPr lang="en-US" dirty="0"/>
              <a:t>How can polymorphism benefit software design?</a:t>
            </a:r>
          </a:p>
        </p:txBody>
      </p:sp>
    </p:spTree>
    <p:extLst>
      <p:ext uri="{BB962C8B-B14F-4D97-AF65-F5344CB8AC3E}">
        <p14:creationId xmlns:p14="http://schemas.microsoft.com/office/powerpoint/2010/main" val="26704912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Function vs. Method vs. Attribute</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Function:</a:t>
            </a:r>
            <a:r>
              <a:rPr lang="en-US" dirty="0"/>
              <a:t> A block of code that performs a specific task.</a:t>
            </a:r>
          </a:p>
          <a:p>
            <a:r>
              <a:rPr lang="en-US" b="1" dirty="0"/>
              <a:t>Method:</a:t>
            </a:r>
            <a:r>
              <a:rPr lang="en-US" dirty="0"/>
              <a:t> A function associated with an object or class.</a:t>
            </a:r>
          </a:p>
          <a:p>
            <a:r>
              <a:rPr lang="en-US" b="1" dirty="0"/>
              <a:t>Attribute:</a:t>
            </a:r>
            <a:r>
              <a:rPr lang="en-US" dirty="0"/>
              <a:t> A variable that holds data within an object or class.</a:t>
            </a:r>
          </a:p>
        </p:txBody>
      </p:sp>
      <p:sp>
        <p:nvSpPr>
          <p:cNvPr id="7" name="Content Placeholder 2">
            <a:extLst>
              <a:ext uri="{FF2B5EF4-FFF2-40B4-BE49-F238E27FC236}">
                <a16:creationId xmlns:a16="http://schemas.microsoft.com/office/drawing/2014/main" id="{B7F29BEC-AC77-4BB8-AD05-F091AB53B9D5}"/>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Functions are standalone; methods are bound to objects.</a:t>
            </a:r>
          </a:p>
          <a:p>
            <a:r>
              <a:rPr lang="en-US" dirty="0"/>
              <a:t>Functions are called using their names; methods use dot notation.</a:t>
            </a:r>
          </a:p>
          <a:p>
            <a:r>
              <a:rPr lang="en-US" dirty="0"/>
              <a:t>Functions can be used independently; methods are related to objects or classes.</a:t>
            </a:r>
          </a:p>
          <a:p>
            <a:r>
              <a:rPr lang="en-US" dirty="0"/>
              <a:t>Functions perform operations; methods and attributes store data and actions.</a:t>
            </a:r>
          </a:p>
        </p:txBody>
      </p:sp>
    </p:spTree>
    <p:extLst>
      <p:ext uri="{BB962C8B-B14F-4D97-AF65-F5344CB8AC3E}">
        <p14:creationId xmlns:p14="http://schemas.microsoft.com/office/powerpoint/2010/main" val="2643122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4">
                                            <p:txEl>
                                              <p:pRg st="1" end="1"/>
                                            </p:txEl>
                                          </p:spTgt>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7"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88B697-17EB-47EE-8ADE-3185BFF765F6}"/>
              </a:ext>
            </a:extLst>
          </p:cNvPr>
          <p:cNvSpPr/>
          <p:nvPr/>
        </p:nvSpPr>
        <p:spPr>
          <a:xfrm>
            <a:off x="0" y="-28317"/>
            <a:ext cx="12192000" cy="6886317"/>
          </a:xfrm>
          <a:prstGeom prst="rect">
            <a:avLst/>
          </a:prstGeom>
          <a:solidFill>
            <a:srgbClr val="CCCC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4338" name="Picture 2">
            <a:extLst>
              <a:ext uri="{FF2B5EF4-FFF2-40B4-BE49-F238E27FC236}">
                <a16:creationId xmlns:a16="http://schemas.microsoft.com/office/drawing/2014/main" id="{9BECFE89-E5CB-4254-BDE9-FA2545B47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744" y="-28317"/>
            <a:ext cx="8694511" cy="691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441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Introduction to Classes</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378858"/>
            <a:ext cx="10868130" cy="5479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class is a blueprint for creating objects.</a:t>
            </a:r>
          </a:p>
          <a:p>
            <a:r>
              <a:rPr lang="en-US" dirty="0"/>
              <a:t>Objects are instances of classes.</a:t>
            </a:r>
          </a:p>
          <a:p>
            <a:endParaRPr lang="en-US" sz="700" dirty="0"/>
          </a:p>
          <a:p>
            <a:pPr marL="0" indent="0">
              <a:buNone/>
            </a:pPr>
            <a:r>
              <a:rPr lang="en-US" sz="2400" dirty="0">
                <a:latin typeface="Courier New" panose="02070309020205020404" pitchFamily="49" charset="0"/>
                <a:cs typeface="Courier New" panose="02070309020205020404" pitchFamily="49" charset="0"/>
              </a:rPr>
              <a:t>class </a:t>
            </a:r>
            <a:r>
              <a:rPr lang="en-US" sz="2400" b="1" dirty="0">
                <a:latin typeface="Courier New" panose="02070309020205020404" pitchFamily="49" charset="0"/>
                <a:cs typeface="Courier New" panose="02070309020205020404" pitchFamily="49" charset="0"/>
              </a:rPr>
              <a:t>Dog</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def __</a:t>
            </a:r>
            <a:r>
              <a:rPr lang="en-US" sz="2400" b="1" dirty="0" err="1">
                <a:latin typeface="Courier New" panose="02070309020205020404" pitchFamily="49" charset="0"/>
                <a:cs typeface="Courier New" panose="02070309020205020404" pitchFamily="49" charset="0"/>
              </a:rPr>
              <a:t>init</a:t>
            </a:r>
            <a:r>
              <a:rPr lang="en-US" sz="2400" b="1" dirty="0">
                <a:latin typeface="Courier New" panose="02070309020205020404" pitchFamily="49" charset="0"/>
                <a:cs typeface="Courier New" panose="02070309020205020404" pitchFamily="49" charset="0"/>
              </a:rPr>
              <a:t>__(self, name, age):</a:t>
            </a:r>
          </a:p>
          <a:p>
            <a:pPr marL="0" indent="0">
              <a:buNone/>
            </a:pPr>
            <a:r>
              <a:rPr lang="en-US" sz="2400" b="1" dirty="0">
                <a:latin typeface="Courier New" panose="02070309020205020404" pitchFamily="49" charset="0"/>
                <a:cs typeface="Courier New" panose="02070309020205020404" pitchFamily="49" charset="0"/>
              </a:rPr>
              <a:t>        self.name = name</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self.age</a:t>
            </a:r>
            <a:r>
              <a:rPr lang="en-US" sz="2400" b="1" dirty="0">
                <a:latin typeface="Courier New" panose="02070309020205020404" pitchFamily="49" charset="0"/>
                <a:cs typeface="Courier New" panose="02070309020205020404" pitchFamily="49" charset="0"/>
              </a:rPr>
              <a:t> = age</a:t>
            </a:r>
          </a:p>
          <a:p>
            <a:pPr marL="0" indent="0">
              <a:buNone/>
            </a:pPr>
            <a:endParaRPr lang="en-US" sz="1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def bark(self):</a:t>
            </a:r>
          </a:p>
          <a:p>
            <a:pPr marL="0" indent="0">
              <a:buNone/>
            </a:pPr>
            <a:r>
              <a:rPr lang="en-US" sz="2400" b="1" dirty="0">
                <a:latin typeface="Courier New" panose="02070309020205020404" pitchFamily="49" charset="0"/>
                <a:cs typeface="Courier New" panose="02070309020205020404" pitchFamily="49" charset="0"/>
              </a:rPr>
              <a:t>        print("Woof!")</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Creating an object of the Dog class</a:t>
            </a:r>
          </a:p>
          <a:p>
            <a:pPr marL="0" indent="0">
              <a:buNone/>
            </a:pPr>
            <a:r>
              <a:rPr lang="en-US" sz="2400" b="1" dirty="0" err="1">
                <a:latin typeface="Courier New" panose="02070309020205020404" pitchFamily="49" charset="0"/>
                <a:cs typeface="Courier New" panose="02070309020205020404" pitchFamily="49" charset="0"/>
              </a:rPr>
              <a:t>my_dog</a:t>
            </a:r>
            <a:r>
              <a:rPr lang="en-US" sz="2400" b="1" dirty="0">
                <a:latin typeface="Courier New" panose="02070309020205020404" pitchFamily="49" charset="0"/>
                <a:cs typeface="Courier New" panose="02070309020205020404" pitchFamily="49" charset="0"/>
              </a:rPr>
              <a:t> = Dog("Buddy", 3)</a:t>
            </a:r>
          </a:p>
          <a:p>
            <a:endParaRPr lang="en-US" dirty="0"/>
          </a:p>
        </p:txBody>
      </p:sp>
    </p:spTree>
    <p:extLst>
      <p:ext uri="{BB962C8B-B14F-4D97-AF65-F5344CB8AC3E}">
        <p14:creationId xmlns:p14="http://schemas.microsoft.com/office/powerpoint/2010/main" val="25110135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animEffect transition="in" filter="fade">
                                      <p:cBhvr>
                                        <p:cTn id="47" dur="500"/>
                                        <p:tgtEl>
                                          <p:spTgt spid="4">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2" end="12"/>
                                            </p:txEl>
                                          </p:spTgt>
                                        </p:tgtEl>
                                        <p:attrNameLst>
                                          <p:attrName>style.visibility</p:attrName>
                                        </p:attrNameLst>
                                      </p:cBhvr>
                                      <p:to>
                                        <p:strVal val="visible"/>
                                      </p:to>
                                    </p:set>
                                    <p:animEffect transition="in" filter="fade">
                                      <p:cBhvr>
                                        <p:cTn id="5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Key Components</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Attributes</a:t>
            </a:r>
          </a:p>
          <a:p>
            <a:pPr lvl="1"/>
            <a:r>
              <a:rPr lang="en-US" dirty="0"/>
              <a:t>Characteristics or data of an object.</a:t>
            </a:r>
          </a:p>
          <a:p>
            <a:r>
              <a:rPr lang="en-US" b="1" dirty="0"/>
              <a:t>Methods</a:t>
            </a:r>
            <a:endParaRPr lang="en-US" dirty="0"/>
          </a:p>
          <a:p>
            <a:pPr lvl="1"/>
            <a:r>
              <a:rPr lang="en-US" dirty="0"/>
              <a:t>Functions that operate on attributes.</a:t>
            </a:r>
          </a:p>
          <a:p>
            <a:r>
              <a:rPr lang="en-US" b="1" dirty="0"/>
              <a:t>Constructor</a:t>
            </a:r>
          </a:p>
          <a:p>
            <a:pPr lvl="1"/>
            <a:r>
              <a:rPr lang="en-US" dirty="0"/>
              <a:t>Initializes object attributes when an object is created.</a:t>
            </a:r>
          </a:p>
          <a:p>
            <a:pPr lvl="1"/>
            <a:r>
              <a:rPr lang="en-US" dirty="0"/>
              <a:t>‘__</a:t>
            </a:r>
            <a:r>
              <a:rPr lang="en-US" dirty="0" err="1"/>
              <a:t>init</a:t>
            </a:r>
            <a:r>
              <a:rPr lang="en-US" dirty="0"/>
              <a:t>__’</a:t>
            </a:r>
          </a:p>
          <a:p>
            <a:pPr marL="0" indent="0">
              <a:buNone/>
            </a:pPr>
            <a:endParaRPr lang="en-US" dirty="0"/>
          </a:p>
        </p:txBody>
      </p:sp>
    </p:spTree>
    <p:extLst>
      <p:ext uri="{BB962C8B-B14F-4D97-AF65-F5344CB8AC3E}">
        <p14:creationId xmlns:p14="http://schemas.microsoft.com/office/powerpoint/2010/main" val="3267793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Defining a Class</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the </a:t>
            </a:r>
            <a:r>
              <a:rPr lang="en-US" i="1" dirty="0"/>
              <a:t>class</a:t>
            </a:r>
            <a:r>
              <a:rPr lang="en-US" dirty="0"/>
              <a:t> keyword to define a class.</a:t>
            </a:r>
          </a:p>
          <a:p>
            <a:r>
              <a:rPr lang="en-US" dirty="0"/>
              <a:t>Create a class name, followed by a colon.</a:t>
            </a:r>
          </a:p>
        </p:txBody>
      </p:sp>
    </p:spTree>
    <p:extLst>
      <p:ext uri="{BB962C8B-B14F-4D97-AF65-F5344CB8AC3E}">
        <p14:creationId xmlns:p14="http://schemas.microsoft.com/office/powerpoint/2010/main" val="20539363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Attributes</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Attributes store data within an object.</a:t>
            </a:r>
          </a:p>
          <a:p>
            <a:r>
              <a:rPr lang="en-US" dirty="0"/>
              <a:t>Define attributes within the class using </a:t>
            </a:r>
            <a:r>
              <a:rPr lang="en-US" i="1" dirty="0"/>
              <a:t>self</a:t>
            </a:r>
            <a:r>
              <a:rPr lang="en-US" dirty="0"/>
              <a:t>.</a:t>
            </a:r>
          </a:p>
        </p:txBody>
      </p:sp>
    </p:spTree>
    <p:extLst>
      <p:ext uri="{BB962C8B-B14F-4D97-AF65-F5344CB8AC3E}">
        <p14:creationId xmlns:p14="http://schemas.microsoft.com/office/powerpoint/2010/main" val="2001991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Methods</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Methods are functions associated with a class.</a:t>
            </a:r>
          </a:p>
          <a:p>
            <a:r>
              <a:rPr lang="en-US" dirty="0"/>
              <a:t>They define the behavior of the class.</a:t>
            </a:r>
          </a:p>
        </p:txBody>
      </p:sp>
    </p:spTree>
    <p:extLst>
      <p:ext uri="{BB962C8B-B14F-4D97-AF65-F5344CB8AC3E}">
        <p14:creationId xmlns:p14="http://schemas.microsoft.com/office/powerpoint/2010/main" val="1292026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The Constructor: </a:t>
            </a:r>
            <a:r>
              <a:rPr lang="en-US" b="1" dirty="0">
                <a:effectLst/>
                <a:latin typeface="Söhne"/>
              </a:rPr>
              <a:t>__</a:t>
            </a:r>
            <a:r>
              <a:rPr lang="en-US" b="1" i="1" dirty="0" err="1">
                <a:effectLst/>
                <a:latin typeface="Söhne"/>
              </a:rPr>
              <a:t>init</a:t>
            </a:r>
            <a:r>
              <a:rPr lang="en-US" b="1" i="0" dirty="0">
                <a:effectLst/>
                <a:latin typeface="Söhne"/>
              </a:rPr>
              <a:t>__</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constructor initializes object attributes.</a:t>
            </a:r>
          </a:p>
          <a:p>
            <a:r>
              <a:rPr lang="en-US" dirty="0"/>
              <a:t>Use the </a:t>
            </a:r>
            <a:r>
              <a:rPr lang="en-US" i="1" dirty="0"/>
              <a:t>__</a:t>
            </a:r>
            <a:r>
              <a:rPr lang="en-US" i="1" dirty="0" err="1"/>
              <a:t>init</a:t>
            </a:r>
            <a:r>
              <a:rPr lang="en-US" i="1" dirty="0"/>
              <a:t>__ </a:t>
            </a:r>
            <a:r>
              <a:rPr lang="en-US" dirty="0"/>
              <a:t>method to define the constructor.</a:t>
            </a:r>
          </a:p>
        </p:txBody>
      </p:sp>
    </p:spTree>
    <p:extLst>
      <p:ext uri="{BB962C8B-B14F-4D97-AF65-F5344CB8AC3E}">
        <p14:creationId xmlns:p14="http://schemas.microsoft.com/office/powerpoint/2010/main" val="3211010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966B-6A10-40BC-BE9A-D767B5FC01F1}"/>
              </a:ext>
            </a:extLst>
          </p:cNvPr>
          <p:cNvSpPr>
            <a:spLocks noGrp="1"/>
          </p:cNvSpPr>
          <p:nvPr>
            <p:ph type="title"/>
          </p:nvPr>
        </p:nvSpPr>
        <p:spPr/>
        <p:txBody>
          <a:bodyPr/>
          <a:lstStyle/>
          <a:p>
            <a:r>
              <a:rPr lang="en-US" b="1" dirty="0" err="1"/>
              <a:t>Jupyter</a:t>
            </a:r>
            <a:r>
              <a:rPr lang="en-US" b="1" dirty="0"/>
              <a:t> Notebooks (ipynb)</a:t>
            </a:r>
          </a:p>
        </p:txBody>
      </p:sp>
      <p:sp>
        <p:nvSpPr>
          <p:cNvPr id="7" name="Content Placeholder 6">
            <a:extLst>
              <a:ext uri="{FF2B5EF4-FFF2-40B4-BE49-F238E27FC236}">
                <a16:creationId xmlns:a16="http://schemas.microsoft.com/office/drawing/2014/main" id="{487B127F-3A91-4BEB-A25F-02C3C0F4A059}"/>
              </a:ext>
            </a:extLst>
          </p:cNvPr>
          <p:cNvSpPr>
            <a:spLocks noGrp="1"/>
          </p:cNvSpPr>
          <p:nvPr>
            <p:ph idx="1"/>
          </p:nvPr>
        </p:nvSpPr>
        <p:spPr>
          <a:xfrm>
            <a:off x="838200" y="1825624"/>
            <a:ext cx="10515600" cy="5032375"/>
          </a:xfrm>
        </p:spPr>
        <p:txBody>
          <a:bodyPr>
            <a:normAutofit/>
          </a:bodyPr>
          <a:lstStyle/>
          <a:p>
            <a:r>
              <a:rPr lang="en-US" b="1" dirty="0"/>
              <a:t>What is ipynb?</a:t>
            </a:r>
            <a:endParaRPr lang="en-US" dirty="0"/>
          </a:p>
          <a:p>
            <a:pPr lvl="1"/>
            <a:r>
              <a:rPr lang="en-US" dirty="0"/>
              <a:t>File format for </a:t>
            </a:r>
            <a:r>
              <a:rPr lang="en-US" dirty="0" err="1"/>
              <a:t>Jupyter</a:t>
            </a:r>
            <a:r>
              <a:rPr lang="en-US" dirty="0"/>
              <a:t> Notebooks</a:t>
            </a:r>
          </a:p>
          <a:p>
            <a:r>
              <a:rPr lang="en-US" b="1" dirty="0" err="1"/>
              <a:t>Jupyter</a:t>
            </a:r>
            <a:r>
              <a:rPr lang="en-US" b="1" dirty="0"/>
              <a:t> Notebooks</a:t>
            </a:r>
            <a:endParaRPr lang="en-US" dirty="0"/>
          </a:p>
          <a:p>
            <a:pPr lvl="1"/>
            <a:r>
              <a:rPr lang="en-US" dirty="0"/>
              <a:t>Interactive computing environments</a:t>
            </a:r>
          </a:p>
          <a:p>
            <a:pPr lvl="1"/>
            <a:r>
              <a:rPr lang="en-US" dirty="0"/>
              <a:t>Supports various programming languages (e.g., Python, R, Julia)</a:t>
            </a:r>
          </a:p>
          <a:p>
            <a:r>
              <a:rPr lang="en-US" b="1" dirty="0"/>
              <a:t>Components of ipynb</a:t>
            </a:r>
            <a:endParaRPr lang="en-US" dirty="0"/>
          </a:p>
          <a:p>
            <a:pPr lvl="1"/>
            <a:r>
              <a:rPr lang="en-US" dirty="0"/>
              <a:t>Text cells (Markdown): Documentation and explanations</a:t>
            </a:r>
          </a:p>
          <a:p>
            <a:pPr lvl="1"/>
            <a:r>
              <a:rPr lang="en-US" dirty="0"/>
              <a:t>Code cells: Executable code snippets</a:t>
            </a:r>
          </a:p>
          <a:p>
            <a:r>
              <a:rPr lang="en-US" b="1" dirty="0"/>
              <a:t>Usage in Programming Essentials</a:t>
            </a:r>
            <a:endParaRPr lang="en-US" dirty="0"/>
          </a:p>
          <a:p>
            <a:pPr lvl="1"/>
            <a:r>
              <a:rPr lang="en-US" dirty="0"/>
              <a:t>Ideal for data exploration, analysis, and code demonstration</a:t>
            </a:r>
          </a:p>
          <a:p>
            <a:pPr lvl="1"/>
            <a:r>
              <a:rPr lang="en-US" dirty="0"/>
              <a:t>Commonly used in data science and education</a:t>
            </a:r>
          </a:p>
        </p:txBody>
      </p:sp>
      <p:pic>
        <p:nvPicPr>
          <p:cNvPr id="3074" name="Picture 2">
            <a:extLst>
              <a:ext uri="{FF2B5EF4-FFF2-40B4-BE49-F238E27FC236}">
                <a16:creationId xmlns:a16="http://schemas.microsoft.com/office/drawing/2014/main" id="{5B0D93A0-BE5E-4493-91ED-F1B99A72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770" y="0"/>
            <a:ext cx="440871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893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Class and Object</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class is like a blueprint, while an object is an instance created from the blueprint.</a:t>
            </a:r>
          </a:p>
          <a:p>
            <a:r>
              <a:rPr lang="en-US" dirty="0"/>
              <a:t>Multiple objects can be created from a single class.</a:t>
            </a:r>
          </a:p>
        </p:txBody>
      </p:sp>
    </p:spTree>
    <p:extLst>
      <p:ext uri="{BB962C8B-B14F-4D97-AF65-F5344CB8AC3E}">
        <p14:creationId xmlns:p14="http://schemas.microsoft.com/office/powerpoint/2010/main" val="30414234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Question - What Is a Class?</a:t>
            </a: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a class, and how does it relate to objects?</a:t>
            </a:r>
          </a:p>
          <a:p>
            <a:r>
              <a:rPr lang="en-US" dirty="0"/>
              <a:t>Can you give an example of a real-world entity as a class?</a:t>
            </a:r>
          </a:p>
        </p:txBody>
      </p:sp>
    </p:spTree>
    <p:extLst>
      <p:ext uri="{BB962C8B-B14F-4D97-AF65-F5344CB8AC3E}">
        <p14:creationId xmlns:p14="http://schemas.microsoft.com/office/powerpoint/2010/main" val="2387897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Question - What Is a Method?</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a method, and how does it differ from an attribute?</a:t>
            </a:r>
          </a:p>
          <a:p>
            <a:r>
              <a:rPr lang="en-US" dirty="0"/>
              <a:t>Why are methods important in classes?</a:t>
            </a:r>
          </a:p>
        </p:txBody>
      </p:sp>
    </p:spTree>
    <p:extLst>
      <p:ext uri="{BB962C8B-B14F-4D97-AF65-F5344CB8AC3E}">
        <p14:creationId xmlns:p14="http://schemas.microsoft.com/office/powerpoint/2010/main" val="2007551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Question - The Role of the Constructor</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the purpose of the constructor (__</a:t>
            </a:r>
            <a:r>
              <a:rPr lang="en-US" i="1" dirty="0" err="1"/>
              <a:t>init</a:t>
            </a:r>
            <a:r>
              <a:rPr lang="en-US" dirty="0"/>
              <a:t>__) in a class?</a:t>
            </a:r>
          </a:p>
          <a:p>
            <a:r>
              <a:rPr lang="en-US" dirty="0"/>
              <a:t>How is it used to initialize object attributes?</a:t>
            </a:r>
          </a:p>
        </p:txBody>
      </p:sp>
    </p:spTree>
    <p:extLst>
      <p:ext uri="{BB962C8B-B14F-4D97-AF65-F5344CB8AC3E}">
        <p14:creationId xmlns:p14="http://schemas.microsoft.com/office/powerpoint/2010/main" val="1127514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0E731-EA70-4BC6-B8CA-9666ADD2C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87"/>
            <a:ext cx="12192000" cy="7620311"/>
          </a:xfrm>
          <a:prstGeom prst="rect">
            <a:avLst/>
          </a:prstGeom>
        </p:spPr>
      </p:pic>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a:xfrm>
            <a:off x="0" y="-134145"/>
            <a:ext cx="12192000" cy="1325563"/>
          </a:xfrm>
          <a:effectLst>
            <a:outerShdw blurRad="50800" dist="38100" dir="2700000" algn="tl" rotWithShape="0">
              <a:prstClr val="black">
                <a:alpha val="40000"/>
              </a:prstClr>
            </a:outerShdw>
          </a:effectLst>
        </p:spPr>
        <p:txBody>
          <a:bodyPr>
            <a:normAutofit/>
          </a:bodyPr>
          <a:lstStyle/>
          <a:p>
            <a:pPr algn="ctr"/>
            <a:r>
              <a:rPr lang="en-US" sz="5400" b="1" i="0" dirty="0">
                <a:solidFill>
                  <a:schemeClr val="accent1">
                    <a:lumMod val="60000"/>
                    <a:lumOff val="40000"/>
                  </a:schemeClr>
                </a:solidFill>
                <a:effectLst/>
                <a:latin typeface="Söhne"/>
              </a:rPr>
              <a:t>Inheritance in Python</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172944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Introduction to Inheritance</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Inheritance is a core concept in OOP.</a:t>
            </a:r>
          </a:p>
          <a:p>
            <a:r>
              <a:rPr lang="en-US" dirty="0"/>
              <a:t>It enables the creation of new classes based on existing classes.</a:t>
            </a:r>
          </a:p>
        </p:txBody>
      </p:sp>
    </p:spTree>
    <p:extLst>
      <p:ext uri="{BB962C8B-B14F-4D97-AF65-F5344CB8AC3E}">
        <p14:creationId xmlns:p14="http://schemas.microsoft.com/office/powerpoint/2010/main" val="204308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Introduction to Inheritance</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Söhne"/>
              </a:rPr>
              <a:t>Base (Parent) Class</a:t>
            </a:r>
            <a:endParaRPr lang="en-US" dirty="0"/>
          </a:p>
          <a:p>
            <a:pPr lvl="1"/>
            <a:r>
              <a:rPr lang="en-US" dirty="0"/>
              <a:t>Inheritance is a core concept in OOP.</a:t>
            </a:r>
          </a:p>
          <a:p>
            <a:pPr lvl="1"/>
            <a:r>
              <a:rPr lang="en-US" dirty="0"/>
              <a:t>It enables the creation of new classes based on existing classes.</a:t>
            </a:r>
          </a:p>
          <a:p>
            <a:pPr lvl="1"/>
            <a:endParaRPr lang="en-US" dirty="0"/>
          </a:p>
          <a:p>
            <a:r>
              <a:rPr lang="en-US" b="1" dirty="0"/>
              <a:t>Derived (Child) Class</a:t>
            </a:r>
            <a:endParaRPr lang="en-US" dirty="0"/>
          </a:p>
          <a:p>
            <a:pPr lvl="1"/>
            <a:r>
              <a:rPr lang="en-US" dirty="0"/>
              <a:t>A derived (child) class inherits attributes and methods from the base class.</a:t>
            </a:r>
          </a:p>
          <a:p>
            <a:pPr lvl="1"/>
            <a:r>
              <a:rPr lang="en-US" dirty="0"/>
              <a:t>It can have additional attributes and methods.</a:t>
            </a:r>
          </a:p>
          <a:p>
            <a:endParaRPr lang="en-US" dirty="0"/>
          </a:p>
        </p:txBody>
      </p:sp>
    </p:spTree>
    <p:extLst>
      <p:ext uri="{BB962C8B-B14F-4D97-AF65-F5344CB8AC3E}">
        <p14:creationId xmlns:p14="http://schemas.microsoft.com/office/powerpoint/2010/main" val="807633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Introduction to Inheritance</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Extending a Class</a:t>
            </a:r>
            <a:endParaRPr lang="en-US" dirty="0"/>
          </a:p>
          <a:p>
            <a:pPr lvl="1"/>
            <a:r>
              <a:rPr lang="en-US" dirty="0"/>
              <a:t>Adding new functionality.</a:t>
            </a:r>
          </a:p>
          <a:p>
            <a:pPr lvl="1"/>
            <a:r>
              <a:rPr lang="en-US" dirty="0"/>
              <a:t>The child class can override or extend methods of the parent class.</a:t>
            </a:r>
            <a:br>
              <a:rPr lang="en-US" dirty="0"/>
            </a:br>
            <a:endParaRPr lang="en-US" dirty="0"/>
          </a:p>
          <a:p>
            <a:r>
              <a:rPr lang="en-US" b="1" dirty="0"/>
              <a:t>Code Reusability</a:t>
            </a:r>
            <a:endParaRPr lang="en-US" dirty="0"/>
          </a:p>
          <a:p>
            <a:pPr lvl="1"/>
            <a:r>
              <a:rPr lang="en-US" dirty="0"/>
              <a:t>Promotes code reusability.</a:t>
            </a:r>
          </a:p>
          <a:p>
            <a:pPr lvl="1"/>
            <a:r>
              <a:rPr lang="en-US" dirty="0"/>
              <a:t>Common functionalities are defined in the base class and inherited by multiple child classes.</a:t>
            </a:r>
          </a:p>
          <a:p>
            <a:endParaRPr lang="en-US" dirty="0"/>
          </a:p>
        </p:txBody>
      </p:sp>
    </p:spTree>
    <p:extLst>
      <p:ext uri="{BB962C8B-B14F-4D97-AF65-F5344CB8AC3E}">
        <p14:creationId xmlns:p14="http://schemas.microsoft.com/office/powerpoint/2010/main" val="101145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Introduction to Inheritance</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Types of Inheritance</a:t>
            </a:r>
          </a:p>
          <a:p>
            <a:pPr lvl="1"/>
            <a:r>
              <a:rPr lang="en-US" b="1" dirty="0"/>
              <a:t>Single: </a:t>
            </a:r>
            <a:r>
              <a:rPr lang="en-US" dirty="0"/>
              <a:t>A child class inherits from a single base class.</a:t>
            </a:r>
          </a:p>
          <a:p>
            <a:pPr lvl="1"/>
            <a:r>
              <a:rPr lang="en-US" b="1" dirty="0"/>
              <a:t>Multiple</a:t>
            </a:r>
            <a:r>
              <a:rPr lang="en-US" dirty="0"/>
              <a:t>: A child class inherits from multiple base classes.</a:t>
            </a:r>
          </a:p>
          <a:p>
            <a:pPr lvl="1"/>
            <a:endParaRPr lang="en-US" dirty="0"/>
          </a:p>
          <a:p>
            <a:pPr lvl="1"/>
            <a:endParaRPr lang="en-US" dirty="0"/>
          </a:p>
          <a:p>
            <a:r>
              <a:rPr lang="en-US" b="1" dirty="0"/>
              <a:t> Method Overriding</a:t>
            </a:r>
          </a:p>
          <a:p>
            <a:pPr lvl="1"/>
            <a:r>
              <a:rPr lang="en-US" dirty="0"/>
              <a:t>Allows a child class to provide a specific implementation for a method inherited from the parent class.</a:t>
            </a:r>
          </a:p>
          <a:p>
            <a:endParaRPr lang="en-US" dirty="0"/>
          </a:p>
        </p:txBody>
      </p:sp>
    </p:spTree>
    <p:extLst>
      <p:ext uri="{BB962C8B-B14F-4D97-AF65-F5344CB8AC3E}">
        <p14:creationId xmlns:p14="http://schemas.microsoft.com/office/powerpoint/2010/main" val="346946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Decorator </a:t>
            </a: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b="1" i="0" dirty="0">
                <a:effectLst/>
              </a:rPr>
              <a:t>What are Decorators?</a:t>
            </a:r>
            <a:endParaRPr lang="en-US" b="0" i="0" dirty="0">
              <a:effectLst/>
            </a:endParaRPr>
          </a:p>
          <a:p>
            <a:pPr marL="742950" lvl="1" indent="-285750" algn="l">
              <a:buFont typeface="Arial" panose="020B0604020202020204" pitchFamily="34" charset="0"/>
              <a:buChar char="•"/>
            </a:pPr>
            <a:r>
              <a:rPr lang="en-US" b="0" i="0" dirty="0">
                <a:effectLst/>
              </a:rPr>
              <a:t>Functions that modify or enhance the behavior of other functions</a:t>
            </a:r>
          </a:p>
          <a:p>
            <a:pPr algn="l">
              <a:buFont typeface="Arial" panose="020B0604020202020204" pitchFamily="34" charset="0"/>
              <a:buChar char="•"/>
            </a:pPr>
            <a:r>
              <a:rPr lang="en-US" b="1" i="0" dirty="0">
                <a:effectLst/>
              </a:rPr>
              <a:t>Key Characteristics</a:t>
            </a:r>
            <a:endParaRPr lang="en-US" b="0" i="0" dirty="0">
              <a:effectLst/>
            </a:endParaRPr>
          </a:p>
          <a:p>
            <a:pPr marL="742950" lvl="1" indent="-285750" algn="l">
              <a:buFont typeface="Arial" panose="020B0604020202020204" pitchFamily="34" charset="0"/>
              <a:buChar char="•"/>
            </a:pPr>
            <a:r>
              <a:rPr lang="en-US" b="1" i="0" dirty="0">
                <a:effectLst/>
              </a:rPr>
              <a:t>Syntax</a:t>
            </a:r>
          </a:p>
          <a:p>
            <a:pPr marL="1200150" lvl="2" indent="-285750"/>
            <a:r>
              <a:rPr lang="en-US" b="0" i="0" dirty="0">
                <a:effectLst/>
              </a:rPr>
              <a:t>Uses the @decorator syntax before a function definition</a:t>
            </a:r>
          </a:p>
          <a:p>
            <a:pPr algn="l">
              <a:buFont typeface="Arial" panose="020B0604020202020204" pitchFamily="34" charset="0"/>
              <a:buChar char="•"/>
            </a:pPr>
            <a:r>
              <a:rPr lang="en-US" b="1" i="0" dirty="0">
                <a:effectLst/>
              </a:rPr>
              <a:t>Higher-Order Function</a:t>
            </a:r>
            <a:endParaRPr lang="en-US" b="0" i="0" dirty="0">
              <a:effectLst/>
            </a:endParaRPr>
          </a:p>
          <a:p>
            <a:pPr marL="742950" lvl="1" indent="-285750" algn="l">
              <a:buFont typeface="Arial" panose="020B0604020202020204" pitchFamily="34" charset="0"/>
              <a:buChar char="•"/>
            </a:pPr>
            <a:r>
              <a:rPr lang="en-US" b="0" i="0" dirty="0">
                <a:effectLst/>
              </a:rPr>
              <a:t>Takes a function as an argument or returns a function</a:t>
            </a:r>
          </a:p>
          <a:p>
            <a:pPr algn="l">
              <a:buFont typeface="Arial" panose="020B0604020202020204" pitchFamily="34" charset="0"/>
              <a:buChar char="•"/>
            </a:pPr>
            <a:r>
              <a:rPr lang="en-US" b="1" i="0" dirty="0">
                <a:effectLst/>
              </a:rPr>
              <a:t>Common Use Cases</a:t>
            </a:r>
            <a:endParaRPr lang="en-US" b="0" i="0" dirty="0">
              <a:effectLst/>
            </a:endParaRPr>
          </a:p>
          <a:p>
            <a:pPr marL="742950" lvl="1" indent="-285750" algn="l">
              <a:buFont typeface="Arial" panose="020B0604020202020204" pitchFamily="34" charset="0"/>
              <a:buChar char="•"/>
            </a:pPr>
            <a:r>
              <a:rPr lang="en-US" b="0" i="0" dirty="0">
                <a:effectLst/>
              </a:rPr>
              <a:t>Logging, timing, authentication, and code modularization</a:t>
            </a:r>
          </a:p>
          <a:p>
            <a:pPr marL="742950" lvl="1" indent="-285750"/>
            <a:endParaRPr lang="en-US" b="0" i="0" dirty="0">
              <a:effectLst/>
            </a:endParaRPr>
          </a:p>
        </p:txBody>
      </p:sp>
    </p:spTree>
    <p:extLst>
      <p:ext uri="{BB962C8B-B14F-4D97-AF65-F5344CB8AC3E}">
        <p14:creationId xmlns:p14="http://schemas.microsoft.com/office/powerpoint/2010/main" val="2732326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966B-6A10-40BC-BE9A-D767B5FC01F1}"/>
              </a:ext>
            </a:extLst>
          </p:cNvPr>
          <p:cNvSpPr>
            <a:spLocks noGrp="1"/>
          </p:cNvSpPr>
          <p:nvPr>
            <p:ph type="title"/>
          </p:nvPr>
        </p:nvSpPr>
        <p:spPr/>
        <p:txBody>
          <a:bodyPr/>
          <a:lstStyle/>
          <a:p>
            <a:r>
              <a:rPr lang="en-US" b="1" dirty="0"/>
              <a:t>Hardware</a:t>
            </a:r>
          </a:p>
        </p:txBody>
      </p:sp>
      <p:sp>
        <p:nvSpPr>
          <p:cNvPr id="7" name="Content Placeholder 6">
            <a:extLst>
              <a:ext uri="{FF2B5EF4-FFF2-40B4-BE49-F238E27FC236}">
                <a16:creationId xmlns:a16="http://schemas.microsoft.com/office/drawing/2014/main" id="{487B127F-3A91-4BEB-A25F-02C3C0F4A059}"/>
              </a:ext>
            </a:extLst>
          </p:cNvPr>
          <p:cNvSpPr>
            <a:spLocks noGrp="1"/>
          </p:cNvSpPr>
          <p:nvPr>
            <p:ph idx="1"/>
          </p:nvPr>
        </p:nvSpPr>
        <p:spPr/>
        <p:txBody>
          <a:bodyPr/>
          <a:lstStyle/>
          <a:p>
            <a:r>
              <a:rPr lang="en-US" dirty="0"/>
              <a:t> CPU (Central Processing Unit)</a:t>
            </a:r>
          </a:p>
          <a:p>
            <a:pPr lvl="1"/>
            <a:r>
              <a:rPr lang="en-US" dirty="0"/>
              <a:t>The brain of the computer, responsible for executing instructions.</a:t>
            </a:r>
          </a:p>
          <a:p>
            <a:r>
              <a:rPr lang="en-US" dirty="0"/>
              <a:t>Memory (RAM)</a:t>
            </a:r>
          </a:p>
          <a:p>
            <a:r>
              <a:rPr lang="en-US" dirty="0"/>
              <a:t>Storage (HDD/SSD)</a:t>
            </a:r>
          </a:p>
          <a:p>
            <a:r>
              <a:rPr lang="en-US" dirty="0"/>
              <a:t>Input/output devices (keyboard, monitor)</a:t>
            </a:r>
          </a:p>
        </p:txBody>
      </p:sp>
      <p:pic>
        <p:nvPicPr>
          <p:cNvPr id="1026" name="Picture 2" descr="CPU upgrade – how to install your new processor | PCGamesN">
            <a:extLst>
              <a:ext uri="{FF2B5EF4-FFF2-40B4-BE49-F238E27FC236}">
                <a16:creationId xmlns:a16="http://schemas.microsoft.com/office/drawing/2014/main" id="{C77DF948-7942-455E-A9B6-C1225126A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05" t="15548" r="4853" b="18448"/>
          <a:stretch/>
        </p:blipFill>
        <p:spPr bwMode="auto">
          <a:xfrm>
            <a:off x="126459" y="4569973"/>
            <a:ext cx="4786009" cy="1953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SKILL TridentZ RGB Series 32GB DDR4 Desktop RAM - Newegg.ca">
            <a:extLst>
              <a:ext uri="{FF2B5EF4-FFF2-40B4-BE49-F238E27FC236}">
                <a16:creationId xmlns:a16="http://schemas.microsoft.com/office/drawing/2014/main" id="{BF333D6D-8A44-4983-8593-FE05605F8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272" y="4385386"/>
            <a:ext cx="3313888" cy="24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SD ou disque dur : quel stockage pour quel usage ? - ZDNet">
            <a:extLst>
              <a:ext uri="{FF2B5EF4-FFF2-40B4-BE49-F238E27FC236}">
                <a16:creationId xmlns:a16="http://schemas.microsoft.com/office/drawing/2014/main" id="{DF063635-6D89-4E5E-8D66-185DD5FE82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95" r="7763"/>
          <a:stretch/>
        </p:blipFill>
        <p:spPr bwMode="auto">
          <a:xfrm>
            <a:off x="8878112" y="4385386"/>
            <a:ext cx="3313888" cy="242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68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D863FDC-8232-4C9B-9F75-A3B972694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34" t="7128" r="1365" b="8700"/>
          <a:stretch/>
        </p:blipFill>
        <p:spPr bwMode="auto">
          <a:xfrm>
            <a:off x="4876800" y="856343"/>
            <a:ext cx="6778171" cy="50509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892DFA-09FA-4924-B32D-80F712D9A38E}"/>
              </a:ext>
            </a:extLst>
          </p:cNvPr>
          <p:cNvSpPr/>
          <p:nvPr/>
        </p:nvSpPr>
        <p:spPr>
          <a:xfrm>
            <a:off x="381000" y="428625"/>
            <a:ext cx="11430000" cy="6000750"/>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D1B293B-5589-4CF8-AC4D-C93C472E454F}"/>
              </a:ext>
            </a:extLst>
          </p:cNvPr>
          <p:cNvSpPr/>
          <p:nvPr/>
        </p:nvSpPr>
        <p:spPr>
          <a:xfrm>
            <a:off x="1393644" y="1675564"/>
            <a:ext cx="3395801" cy="1754326"/>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Brief About</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0" name="TextBox 9">
            <a:extLst>
              <a:ext uri="{FF2B5EF4-FFF2-40B4-BE49-F238E27FC236}">
                <a16:creationId xmlns:a16="http://schemas.microsoft.com/office/drawing/2014/main" id="{1C2D4936-6702-4982-AA92-FA5DA645BD02}"/>
              </a:ext>
            </a:extLst>
          </p:cNvPr>
          <p:cNvSpPr txBox="1"/>
          <p:nvPr/>
        </p:nvSpPr>
        <p:spPr>
          <a:xfrm>
            <a:off x="1545909" y="2160841"/>
            <a:ext cx="3091270" cy="2215991"/>
          </a:xfrm>
          <a:prstGeom prst="rect">
            <a:avLst/>
          </a:prstGeom>
          <a:noFill/>
        </p:spPr>
        <p:txBody>
          <a:bodyPr wrap="square">
            <a:spAutoFit/>
          </a:bodyPr>
          <a:lstStyle/>
          <a:p>
            <a:pPr algn="ctr"/>
            <a:r>
              <a:rPr lang="en-US" sz="13800" dirty="0">
                <a:ln w="0"/>
                <a:solidFill>
                  <a:srgbClr val="FF0000"/>
                </a:solidFill>
                <a:effectLst>
                  <a:outerShdw blurRad="38100" dist="25400" dir="5400000" algn="ctr" rotWithShape="0">
                    <a:srgbClr val="6E747A">
                      <a:alpha val="43000"/>
                    </a:srgbClr>
                  </a:outerShdw>
                </a:effectLst>
                <a:latin typeface="Stencil" panose="040409050D0802020404" pitchFamily="82" charset="0"/>
              </a:rPr>
              <a:t>IDE</a:t>
            </a:r>
            <a:endParaRPr lang="en-US" sz="3200" dirty="0">
              <a:solidFill>
                <a:srgbClr val="FF0000"/>
              </a:solidFill>
              <a:latin typeface="Stencil" panose="040409050D0802020404" pitchFamily="82" charset="0"/>
            </a:endParaRPr>
          </a:p>
        </p:txBody>
      </p:sp>
    </p:spTree>
    <p:extLst>
      <p:ext uri="{BB962C8B-B14F-4D97-AF65-F5344CB8AC3E}">
        <p14:creationId xmlns:p14="http://schemas.microsoft.com/office/powerpoint/2010/main" val="38401874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normAutofit/>
          </a:bodyPr>
          <a:lstStyle/>
          <a:p>
            <a:r>
              <a:rPr lang="en-US" b="1" i="0" dirty="0">
                <a:effectLst/>
                <a:latin typeface="Söhne"/>
              </a:rPr>
              <a:t>Integrated Development Environment</a:t>
            </a:r>
            <a:br>
              <a:rPr lang="en-US" b="1" dirty="0"/>
            </a:br>
            <a:r>
              <a:rPr lang="en-US" sz="2800" b="1" dirty="0"/>
              <a:t>What is an IDE?</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821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Comprehensive software suite for coding and development</a:t>
            </a:r>
          </a:p>
          <a:p>
            <a:r>
              <a:rPr lang="en-US" b="1" dirty="0"/>
              <a:t>Key Features</a:t>
            </a:r>
            <a:endParaRPr lang="en-US" dirty="0"/>
          </a:p>
          <a:p>
            <a:pPr lvl="1"/>
            <a:r>
              <a:rPr lang="en-US" b="1" dirty="0"/>
              <a:t>Code Editor</a:t>
            </a:r>
            <a:endParaRPr lang="en-US" dirty="0"/>
          </a:p>
          <a:p>
            <a:pPr lvl="2"/>
            <a:r>
              <a:rPr lang="en-US" dirty="0"/>
              <a:t>Text editor with syntax highlighting and auto-completion</a:t>
            </a:r>
          </a:p>
          <a:p>
            <a:pPr lvl="1"/>
            <a:r>
              <a:rPr lang="en-US" b="1" dirty="0"/>
              <a:t>Debugger</a:t>
            </a:r>
            <a:endParaRPr lang="en-US" dirty="0"/>
          </a:p>
          <a:p>
            <a:pPr lvl="2"/>
            <a:r>
              <a:rPr lang="en-US" dirty="0"/>
              <a:t>Tools for identifying and fixing errors in the code</a:t>
            </a:r>
          </a:p>
          <a:p>
            <a:pPr lvl="1"/>
            <a:r>
              <a:rPr lang="en-US" b="1" dirty="0"/>
              <a:t>Build Automation</a:t>
            </a:r>
            <a:endParaRPr lang="en-US" dirty="0"/>
          </a:p>
          <a:p>
            <a:pPr lvl="2"/>
            <a:r>
              <a:rPr lang="en-US" dirty="0"/>
              <a:t>Streamlines the process of compiling and running code</a:t>
            </a:r>
          </a:p>
          <a:p>
            <a:pPr lvl="1"/>
            <a:r>
              <a:rPr lang="en-US" b="1" dirty="0"/>
              <a:t>Version Control Integration</a:t>
            </a:r>
            <a:endParaRPr lang="en-US" dirty="0"/>
          </a:p>
          <a:p>
            <a:pPr lvl="2"/>
            <a:r>
              <a:rPr lang="en-US" dirty="0"/>
              <a:t>Facilities for versioning and collaborative coding</a:t>
            </a:r>
          </a:p>
          <a:p>
            <a:pPr lvl="1"/>
            <a:r>
              <a:rPr lang="en-US" b="1" dirty="0"/>
              <a:t>Extensions and Plugins</a:t>
            </a:r>
            <a:endParaRPr lang="en-US" dirty="0"/>
          </a:p>
          <a:p>
            <a:pPr lvl="2"/>
            <a:r>
              <a:rPr lang="en-US" dirty="0"/>
              <a:t>Customizable with additional tools and functionalities</a:t>
            </a:r>
          </a:p>
        </p:txBody>
      </p:sp>
    </p:spTree>
    <p:extLst>
      <p:ext uri="{BB962C8B-B14F-4D97-AF65-F5344CB8AC3E}">
        <p14:creationId xmlns:p14="http://schemas.microsoft.com/office/powerpoint/2010/main" val="2912911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normAutofit/>
          </a:bodyPr>
          <a:lstStyle/>
          <a:p>
            <a:r>
              <a:rPr lang="en-US" b="1" i="0" dirty="0">
                <a:effectLst/>
                <a:latin typeface="Söhne"/>
              </a:rPr>
              <a:t>Integrated Development Environment</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Popular Python IDEs</a:t>
            </a:r>
            <a:endParaRPr lang="en-US" dirty="0"/>
          </a:p>
          <a:p>
            <a:pPr lvl="1"/>
            <a:r>
              <a:rPr lang="en-US" dirty="0"/>
              <a:t>Visual Studio Code</a:t>
            </a:r>
          </a:p>
          <a:p>
            <a:pPr lvl="1"/>
            <a:r>
              <a:rPr lang="en-US" dirty="0"/>
              <a:t>PyCharm</a:t>
            </a:r>
          </a:p>
          <a:p>
            <a:pPr lvl="1"/>
            <a:r>
              <a:rPr lang="en-US" dirty="0" err="1"/>
              <a:t>Jupyter</a:t>
            </a:r>
            <a:r>
              <a:rPr lang="en-US" dirty="0"/>
              <a:t> Notebooks</a:t>
            </a:r>
          </a:p>
          <a:p>
            <a:pPr lvl="1"/>
            <a:r>
              <a:rPr lang="en-US" dirty="0"/>
              <a:t>Spyder</a:t>
            </a:r>
          </a:p>
          <a:p>
            <a:pPr lvl="1"/>
            <a:r>
              <a:rPr lang="en-US" dirty="0"/>
              <a:t>IDLE (Python's built-in IDE)</a:t>
            </a:r>
          </a:p>
        </p:txBody>
      </p:sp>
    </p:spTree>
    <p:extLst>
      <p:ext uri="{BB962C8B-B14F-4D97-AF65-F5344CB8AC3E}">
        <p14:creationId xmlns:p14="http://schemas.microsoft.com/office/powerpoint/2010/main" val="728436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6C6D7A-045D-4C71-92E1-A019B22E4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09625"/>
            <a:ext cx="97536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76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a:effectLst/>
                <a:latin typeface="Söhne"/>
              </a:rPr>
              <a:t>Python Package Installer</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PIP?</a:t>
            </a:r>
            <a:endParaRPr lang="en-US" dirty="0"/>
          </a:p>
          <a:p>
            <a:pPr lvl="1"/>
            <a:r>
              <a:rPr lang="en-US" dirty="0"/>
              <a:t>Python Package Installer</a:t>
            </a:r>
          </a:p>
          <a:p>
            <a:r>
              <a:rPr lang="en-US" b="1" dirty="0"/>
              <a:t>Key Functions</a:t>
            </a:r>
            <a:endParaRPr lang="en-US" dirty="0"/>
          </a:p>
          <a:p>
            <a:pPr lvl="1"/>
            <a:r>
              <a:rPr lang="en-US" b="1" dirty="0"/>
              <a:t>Package Installation</a:t>
            </a:r>
            <a:endParaRPr lang="en-US" dirty="0"/>
          </a:p>
          <a:p>
            <a:pPr lvl="2"/>
            <a:r>
              <a:rPr lang="en-US" dirty="0"/>
              <a:t>Installs external Python packages and libraries</a:t>
            </a:r>
          </a:p>
          <a:p>
            <a:pPr lvl="1"/>
            <a:r>
              <a:rPr lang="en-US" b="1" dirty="0"/>
              <a:t>Package Management</a:t>
            </a:r>
            <a:endParaRPr lang="en-US" dirty="0"/>
          </a:p>
          <a:p>
            <a:pPr lvl="2"/>
            <a:r>
              <a:rPr lang="en-US" dirty="0"/>
              <a:t>Manages dependencies and versions</a:t>
            </a:r>
          </a:p>
          <a:p>
            <a:pPr lvl="1"/>
            <a:r>
              <a:rPr lang="en-US" b="1" dirty="0"/>
              <a:t>Virtual Environment Support</a:t>
            </a:r>
            <a:endParaRPr lang="en-US" dirty="0"/>
          </a:p>
          <a:p>
            <a:pPr lvl="2"/>
            <a:r>
              <a:rPr lang="en-US" dirty="0"/>
              <a:t>Facilitates isolated project environments</a:t>
            </a:r>
          </a:p>
        </p:txBody>
      </p:sp>
    </p:spTree>
    <p:extLst>
      <p:ext uri="{BB962C8B-B14F-4D97-AF65-F5344CB8AC3E}">
        <p14:creationId xmlns:p14="http://schemas.microsoft.com/office/powerpoint/2010/main" val="3948033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ow to Setup a Python Environment for Machine Learning and Deep Learning with Anaconda">
            <a:extLst>
              <a:ext uri="{FF2B5EF4-FFF2-40B4-BE49-F238E27FC236}">
                <a16:creationId xmlns:a16="http://schemas.microsoft.com/office/drawing/2014/main" id="{4D273A31-449C-42F3-B96C-7CDF6D73A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393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1" i="0" dirty="0" err="1">
                <a:effectLst/>
                <a:latin typeface="Söhne"/>
              </a:rPr>
              <a:t>Conda</a:t>
            </a:r>
            <a:r>
              <a:rPr lang="en-US" b="1" i="0" dirty="0">
                <a:effectLst/>
                <a:latin typeface="Söhne"/>
              </a:rPr>
              <a:t> Package Manager</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4"/>
            <a:ext cx="10868130" cy="4836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a:t>
            </a:r>
            <a:r>
              <a:rPr lang="en-US" b="1" dirty="0" err="1"/>
              <a:t>Conda</a:t>
            </a:r>
            <a:r>
              <a:rPr lang="en-US" b="1" dirty="0"/>
              <a:t>?</a:t>
            </a:r>
            <a:endParaRPr lang="en-US" dirty="0"/>
          </a:p>
          <a:p>
            <a:pPr lvl="1"/>
            <a:r>
              <a:rPr lang="en-US" dirty="0"/>
              <a:t>Cross-platform package and environment manager</a:t>
            </a:r>
          </a:p>
          <a:p>
            <a:r>
              <a:rPr lang="en-US" b="1" dirty="0"/>
              <a:t>Key Features</a:t>
            </a:r>
            <a:endParaRPr lang="en-US" dirty="0"/>
          </a:p>
          <a:p>
            <a:pPr lvl="1"/>
            <a:r>
              <a:rPr lang="en-US" b="1" dirty="0"/>
              <a:t>Package Management</a:t>
            </a:r>
            <a:endParaRPr lang="en-US" dirty="0"/>
          </a:p>
          <a:p>
            <a:pPr lvl="2"/>
            <a:r>
              <a:rPr lang="en-US" dirty="0"/>
              <a:t>Installs, updates, and manages packages and dependencies</a:t>
            </a:r>
          </a:p>
          <a:p>
            <a:pPr lvl="1"/>
            <a:r>
              <a:rPr lang="en-US" b="1" dirty="0"/>
              <a:t>Environment Management</a:t>
            </a:r>
            <a:endParaRPr lang="en-US" dirty="0"/>
          </a:p>
          <a:p>
            <a:pPr lvl="2"/>
            <a:r>
              <a:rPr lang="en-US" dirty="0"/>
              <a:t>Creates and manages isolated environments for projects</a:t>
            </a:r>
          </a:p>
          <a:p>
            <a:pPr lvl="1"/>
            <a:r>
              <a:rPr lang="en-US" b="1" dirty="0"/>
              <a:t>Cross-Platform Compatibility</a:t>
            </a:r>
            <a:endParaRPr lang="en-US" dirty="0"/>
          </a:p>
          <a:p>
            <a:pPr lvl="2"/>
            <a:r>
              <a:rPr lang="en-US" dirty="0"/>
              <a:t>Works on Windows, macOS, and Linux</a:t>
            </a:r>
          </a:p>
          <a:p>
            <a:pPr lvl="1"/>
            <a:r>
              <a:rPr lang="en-US" b="1" dirty="0"/>
              <a:t>Extensive Package Repository</a:t>
            </a:r>
            <a:endParaRPr lang="en-US" dirty="0"/>
          </a:p>
          <a:p>
            <a:pPr lvl="2"/>
            <a:r>
              <a:rPr lang="en-US" dirty="0"/>
              <a:t>Access to a vast collection of pre-built packages</a:t>
            </a:r>
          </a:p>
        </p:txBody>
      </p:sp>
      <p:pic>
        <p:nvPicPr>
          <p:cNvPr id="8196" name="Picture 4">
            <a:extLst>
              <a:ext uri="{FF2B5EF4-FFF2-40B4-BE49-F238E27FC236}">
                <a16:creationId xmlns:a16="http://schemas.microsoft.com/office/drawing/2014/main" id="{2C04B6AD-47A7-483F-A1AB-A8CF6DFF0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938504" y="1923818"/>
            <a:ext cx="7496627" cy="301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082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6E0E35-1E58-48D5-A2DB-4F2683C2D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7" y="95250"/>
            <a:ext cx="10220325" cy="6667500"/>
          </a:xfrm>
          <a:prstGeom prst="rect">
            <a:avLst/>
          </a:prstGeom>
        </p:spPr>
      </p:pic>
    </p:spTree>
    <p:extLst>
      <p:ext uri="{BB962C8B-B14F-4D97-AF65-F5344CB8AC3E}">
        <p14:creationId xmlns:p14="http://schemas.microsoft.com/office/powerpoint/2010/main" val="2845245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B006FD8-8F03-4DA6-82DA-A6686BF01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421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0" i="0" dirty="0">
                <a:solidFill>
                  <a:srgbClr val="0B0B0B"/>
                </a:solidFill>
                <a:effectLst/>
                <a:latin typeface="Open Sans" panose="020B0606030504020204" pitchFamily="34" charset="0"/>
              </a:rPr>
              <a:t>Python interactive interpreter</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the Interactive Interpreter?</a:t>
            </a:r>
            <a:endParaRPr lang="en-US" dirty="0"/>
          </a:p>
          <a:p>
            <a:pPr lvl="1"/>
            <a:r>
              <a:rPr lang="en-US" dirty="0"/>
              <a:t>Command-line interface for executing Python code interactively</a:t>
            </a:r>
          </a:p>
          <a:p>
            <a:r>
              <a:rPr lang="en-US" b="1" dirty="0"/>
              <a:t>Key Features</a:t>
            </a:r>
            <a:endParaRPr lang="en-US" dirty="0"/>
          </a:p>
          <a:p>
            <a:pPr lvl="1"/>
            <a:r>
              <a:rPr lang="en-US" b="1" dirty="0"/>
              <a:t>Immediate Feedback</a:t>
            </a:r>
            <a:endParaRPr lang="en-US" dirty="0"/>
          </a:p>
          <a:p>
            <a:pPr lvl="2"/>
            <a:r>
              <a:rPr lang="en-US" dirty="0"/>
              <a:t>Executes code line by line, providing instant results</a:t>
            </a:r>
          </a:p>
          <a:p>
            <a:pPr lvl="1"/>
            <a:r>
              <a:rPr lang="en-US" b="1" dirty="0"/>
              <a:t>Quick Testing and Experimentation</a:t>
            </a:r>
            <a:endParaRPr lang="en-US" dirty="0"/>
          </a:p>
          <a:p>
            <a:pPr lvl="2"/>
            <a:r>
              <a:rPr lang="en-US" dirty="0"/>
              <a:t>Ideal for testing small code snippets or exploring functionality</a:t>
            </a:r>
          </a:p>
          <a:p>
            <a:pPr lvl="1"/>
            <a:r>
              <a:rPr lang="en-US" b="1" dirty="0"/>
              <a:t>Built-in Help System</a:t>
            </a:r>
            <a:endParaRPr lang="en-US" dirty="0"/>
          </a:p>
          <a:p>
            <a:pPr lvl="2"/>
            <a:r>
              <a:rPr lang="en-US" dirty="0"/>
              <a:t>Access help and documentation directly from the console</a:t>
            </a:r>
          </a:p>
        </p:txBody>
      </p:sp>
    </p:spTree>
    <p:extLst>
      <p:ext uri="{BB962C8B-B14F-4D97-AF65-F5344CB8AC3E}">
        <p14:creationId xmlns:p14="http://schemas.microsoft.com/office/powerpoint/2010/main" val="3721063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E75B-B3B6-4A31-9C31-CEC26274CD6F}"/>
              </a:ext>
            </a:extLst>
          </p:cNvPr>
          <p:cNvSpPr>
            <a:spLocks noGrp="1"/>
          </p:cNvSpPr>
          <p:nvPr>
            <p:ph type="title"/>
          </p:nvPr>
        </p:nvSpPr>
        <p:spPr>
          <a:xfrm>
            <a:off x="838200" y="365125"/>
            <a:ext cx="10515600" cy="1325563"/>
          </a:xfrm>
        </p:spPr>
        <p:txBody>
          <a:bodyPr/>
          <a:lstStyle/>
          <a:p>
            <a:r>
              <a:rPr lang="en-US" b="1" dirty="0"/>
              <a:t>Bits and Bytes</a:t>
            </a:r>
          </a:p>
        </p:txBody>
      </p:sp>
      <p:sp>
        <p:nvSpPr>
          <p:cNvPr id="5" name="Content Placeholder 4">
            <a:extLst>
              <a:ext uri="{FF2B5EF4-FFF2-40B4-BE49-F238E27FC236}">
                <a16:creationId xmlns:a16="http://schemas.microsoft.com/office/drawing/2014/main" id="{503244B3-9AE2-490F-B49A-DDC696F7E752}"/>
              </a:ext>
            </a:extLst>
          </p:cNvPr>
          <p:cNvSpPr>
            <a:spLocks noGrp="1"/>
          </p:cNvSpPr>
          <p:nvPr>
            <p:ph idx="1"/>
          </p:nvPr>
        </p:nvSpPr>
        <p:spPr/>
        <p:txBody>
          <a:bodyPr/>
          <a:lstStyle/>
          <a:p>
            <a:r>
              <a:rPr lang="en-US" dirty="0"/>
              <a:t>The smallest information stored in the computer</a:t>
            </a:r>
          </a:p>
          <a:p>
            <a:r>
              <a:rPr lang="en-US" b="0" i="0" dirty="0">
                <a:solidFill>
                  <a:srgbClr val="333333"/>
                </a:solidFill>
                <a:effectLst/>
              </a:rPr>
              <a:t>Electric charge: High or Low</a:t>
            </a:r>
          </a:p>
          <a:p>
            <a:r>
              <a:rPr lang="en-US" dirty="0">
                <a:solidFill>
                  <a:srgbClr val="333333"/>
                </a:solidFill>
              </a:rPr>
              <a:t>Binary system: </a:t>
            </a:r>
            <a:r>
              <a:rPr lang="en-US" dirty="0"/>
              <a:t>0 or 1</a:t>
            </a:r>
            <a:endParaRPr lang="en-US" b="0" i="0" dirty="0">
              <a:solidFill>
                <a:srgbClr val="333333"/>
              </a:solidFill>
              <a:effectLst/>
            </a:endParaRPr>
          </a:p>
          <a:p>
            <a:r>
              <a:rPr lang="en-US" dirty="0"/>
              <a:t>Bit (Binary Digit)	- b</a:t>
            </a:r>
          </a:p>
          <a:p>
            <a:pPr lvl="1"/>
            <a:r>
              <a:rPr lang="en-US" dirty="0"/>
              <a:t>The basic building blocks of information </a:t>
            </a:r>
          </a:p>
          <a:p>
            <a:r>
              <a:rPr lang="en-US" dirty="0"/>
              <a:t>Byte - B</a:t>
            </a:r>
          </a:p>
          <a:p>
            <a:pPr lvl="1"/>
            <a:r>
              <a:rPr lang="en-US" dirty="0"/>
              <a:t>A group of 8 bits, represent 256 different values </a:t>
            </a:r>
          </a:p>
          <a:p>
            <a:pPr lvl="1"/>
            <a:r>
              <a:rPr lang="en-US" dirty="0"/>
              <a:t>Can represent a character using ASCII or Unicode encoding</a:t>
            </a:r>
          </a:p>
        </p:txBody>
      </p:sp>
      <p:pic>
        <p:nvPicPr>
          <p:cNvPr id="8" name="Picture 6">
            <a:extLst>
              <a:ext uri="{FF2B5EF4-FFF2-40B4-BE49-F238E27FC236}">
                <a16:creationId xmlns:a16="http://schemas.microsoft.com/office/drawing/2014/main" id="{07F168E3-EB80-45D7-B5E3-93A2A1C4A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422" y="500180"/>
            <a:ext cx="3518170" cy="1055451"/>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0">
            <a:extLst>
              <a:ext uri="{FF2B5EF4-FFF2-40B4-BE49-F238E27FC236}">
                <a16:creationId xmlns:a16="http://schemas.microsoft.com/office/drawing/2014/main" id="{24DAD178-404E-431B-81A6-05C1461B62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400685DD-CD7D-4C6A-8245-CCCC496F9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500" y="1555631"/>
            <a:ext cx="8503799" cy="5302369"/>
          </a:xfrm>
          <a:prstGeom prst="rect">
            <a:avLst/>
          </a:prstGeom>
        </p:spPr>
      </p:pic>
    </p:spTree>
    <p:extLst>
      <p:ext uri="{BB962C8B-B14F-4D97-AF65-F5344CB8AC3E}">
        <p14:creationId xmlns:p14="http://schemas.microsoft.com/office/powerpoint/2010/main" val="1336050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5">
                                            <p:txEl>
                                              <p:pRg st="6" end="6"/>
                                            </p:txEl>
                                          </p:spTgt>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5">
                                            <p:txEl>
                                              <p:pRg st="7" end="7"/>
                                            </p:txEl>
                                          </p:spTgt>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r>
              <a:rPr lang="en-US" b="0" i="0" dirty="0">
                <a:solidFill>
                  <a:srgbClr val="0B0B0B"/>
                </a:solidFill>
                <a:effectLst/>
                <a:latin typeface="Open Sans" panose="020B0606030504020204" pitchFamily="34" charset="0"/>
              </a:rPr>
              <a:t>Python interactive interpreter</a:t>
            </a:r>
            <a:endParaRPr lang="en-US" b="1" dirty="0"/>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Accessing Interactive Mode</a:t>
            </a:r>
            <a:endParaRPr lang="en-US" dirty="0"/>
          </a:p>
          <a:p>
            <a:pPr lvl="1"/>
            <a:r>
              <a:rPr lang="en-US" dirty="0"/>
              <a:t>Open a terminal or command prompt</a:t>
            </a:r>
          </a:p>
          <a:p>
            <a:pPr lvl="1"/>
            <a:r>
              <a:rPr lang="en-US" dirty="0"/>
              <a:t>‘python’ or ‘python3’</a:t>
            </a:r>
          </a:p>
          <a:p>
            <a:r>
              <a:rPr lang="en-US" b="1" dirty="0"/>
              <a:t>Exiting Interactive Mode</a:t>
            </a:r>
            <a:endParaRPr lang="en-US" dirty="0"/>
          </a:p>
          <a:p>
            <a:pPr lvl="1"/>
            <a:r>
              <a:rPr lang="en-US" dirty="0"/>
              <a:t>‘exit()’ or CTRL+D</a:t>
            </a:r>
          </a:p>
        </p:txBody>
      </p:sp>
      <p:pic>
        <p:nvPicPr>
          <p:cNvPr id="3" name="Picture 2">
            <a:extLst>
              <a:ext uri="{FF2B5EF4-FFF2-40B4-BE49-F238E27FC236}">
                <a16:creationId xmlns:a16="http://schemas.microsoft.com/office/drawing/2014/main" id="{5C149948-2B2B-48C3-85B6-3A079B4AAB58}"/>
              </a:ext>
            </a:extLst>
          </p:cNvPr>
          <p:cNvPicPr>
            <a:picLocks noChangeAspect="1"/>
          </p:cNvPicPr>
          <p:nvPr/>
        </p:nvPicPr>
        <p:blipFill>
          <a:blip r:embed="rId3"/>
          <a:stretch>
            <a:fillRect/>
          </a:stretch>
        </p:blipFill>
        <p:spPr>
          <a:xfrm>
            <a:off x="0" y="4648060"/>
            <a:ext cx="12192000" cy="2209940"/>
          </a:xfrm>
          <a:prstGeom prst="rect">
            <a:avLst/>
          </a:prstGeom>
        </p:spPr>
      </p:pic>
    </p:spTree>
    <p:extLst>
      <p:ext uri="{BB962C8B-B14F-4D97-AF65-F5344CB8AC3E}">
        <p14:creationId xmlns:p14="http://schemas.microsoft.com/office/powerpoint/2010/main" val="657319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107E334-F670-44D8-B477-C141D1EA0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00" y="1625600"/>
            <a:ext cx="72136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819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pPr algn="l"/>
            <a:r>
              <a:rPr lang="en-US" b="1" i="0" dirty="0">
                <a:effectLst/>
                <a:latin typeface="Söhne"/>
              </a:rPr>
              <a:t>Visual Studio Code</a:t>
            </a:r>
            <a:br>
              <a:rPr lang="en-US" b="1" i="0" dirty="0">
                <a:effectLst/>
                <a:latin typeface="Söhne"/>
              </a:rPr>
            </a:br>
            <a:r>
              <a:rPr lang="en-US" sz="2400" b="1" i="0" dirty="0">
                <a:effectLst/>
                <a:latin typeface="Söhne"/>
              </a:rPr>
              <a:t>VS Code</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VS Code?</a:t>
            </a:r>
            <a:endParaRPr lang="en-US" dirty="0"/>
          </a:p>
          <a:p>
            <a:pPr lvl="1"/>
            <a:r>
              <a:rPr lang="en-US" dirty="0"/>
              <a:t>Free and open-source code editor developed by Microsoft</a:t>
            </a:r>
          </a:p>
          <a:p>
            <a:r>
              <a:rPr lang="en-US" b="1" dirty="0"/>
              <a:t>Key Features</a:t>
            </a:r>
            <a:endParaRPr lang="en-US" dirty="0"/>
          </a:p>
          <a:p>
            <a:pPr lvl="1"/>
            <a:r>
              <a:rPr lang="en-US" b="1" dirty="0"/>
              <a:t>Intelligent Code Editor</a:t>
            </a:r>
            <a:endParaRPr lang="en-US" dirty="0"/>
          </a:p>
          <a:p>
            <a:pPr lvl="2"/>
            <a:r>
              <a:rPr lang="en-US" dirty="0"/>
              <a:t>Syntax highlighting, auto-completion, and error checking</a:t>
            </a:r>
          </a:p>
          <a:p>
            <a:pPr lvl="1"/>
            <a:r>
              <a:rPr lang="en-US" b="1" dirty="0"/>
              <a:t>Integrated Debugger</a:t>
            </a:r>
            <a:endParaRPr lang="en-US" dirty="0"/>
          </a:p>
          <a:p>
            <a:pPr lvl="2"/>
            <a:r>
              <a:rPr lang="en-US" dirty="0"/>
              <a:t>Built-in debugger for efficient code debugging</a:t>
            </a:r>
          </a:p>
          <a:p>
            <a:pPr lvl="1"/>
            <a:r>
              <a:rPr lang="en-US" b="1" dirty="0"/>
              <a:t>Extensions Marketplace</a:t>
            </a:r>
            <a:endParaRPr lang="en-US" dirty="0"/>
          </a:p>
          <a:p>
            <a:pPr lvl="2"/>
            <a:r>
              <a:rPr lang="en-US" dirty="0"/>
              <a:t>Vast library of extensions for customization</a:t>
            </a:r>
          </a:p>
          <a:p>
            <a:pPr lvl="1"/>
            <a:r>
              <a:rPr lang="en-US" b="1" dirty="0"/>
              <a:t>Version Control Integration</a:t>
            </a:r>
            <a:endParaRPr lang="en-US" dirty="0"/>
          </a:p>
          <a:p>
            <a:pPr lvl="2"/>
            <a:r>
              <a:rPr lang="en-US" dirty="0"/>
              <a:t>Git support for versioning and collaboration</a:t>
            </a:r>
          </a:p>
        </p:txBody>
      </p:sp>
    </p:spTree>
    <p:extLst>
      <p:ext uri="{BB962C8B-B14F-4D97-AF65-F5344CB8AC3E}">
        <p14:creationId xmlns:p14="http://schemas.microsoft.com/office/powerpoint/2010/main" val="2676311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lstStyle/>
          <a:p>
            <a:pPr algn="l"/>
            <a:r>
              <a:rPr lang="en-US" b="1" i="0" dirty="0">
                <a:effectLst/>
                <a:latin typeface="Söhne"/>
              </a:rPr>
              <a:t>Visual Studio Code</a:t>
            </a:r>
            <a:br>
              <a:rPr lang="en-US" b="1" i="0" dirty="0">
                <a:effectLst/>
                <a:latin typeface="Söhne"/>
              </a:rPr>
            </a:br>
            <a:r>
              <a:rPr lang="en-US" sz="2400" b="1" i="0" dirty="0">
                <a:effectLst/>
                <a:latin typeface="Söhne"/>
              </a:rPr>
              <a:t>VS Code</a:t>
            </a:r>
            <a:endParaRPr lang="en-US" b="1" i="0" dirty="0">
              <a:effectLst/>
              <a:latin typeface="Söhne"/>
            </a:endParaRPr>
          </a:p>
        </p:txBody>
      </p:sp>
      <p:sp>
        <p:nvSpPr>
          <p:cNvPr id="17" name="Content Placeholder 2">
            <a:extLst>
              <a:ext uri="{FF2B5EF4-FFF2-40B4-BE49-F238E27FC236}">
                <a16:creationId xmlns:a16="http://schemas.microsoft.com/office/drawing/2014/main" id="{CA24D986-8AFE-49F3-A2F1-055607FD1428}"/>
              </a:ext>
            </a:extLst>
          </p:cNvPr>
          <p:cNvSpPr txBox="1">
            <a:spLocks/>
          </p:cNvSpPr>
          <p:nvPr/>
        </p:nvSpPr>
        <p:spPr>
          <a:xfrm>
            <a:off x="838200" y="18256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Usage</a:t>
            </a:r>
            <a:endParaRPr lang="en-US" dirty="0"/>
          </a:p>
          <a:p>
            <a:pPr lvl="1"/>
            <a:r>
              <a:rPr lang="en-US" dirty="0"/>
              <a:t>Download and install from </a:t>
            </a:r>
            <a:r>
              <a:rPr lang="en-US" dirty="0">
                <a:hlinkClick r:id="rId3"/>
              </a:rPr>
              <a:t>Visual Studio Code website</a:t>
            </a:r>
            <a:endParaRPr lang="en-US" dirty="0"/>
          </a:p>
          <a:p>
            <a:r>
              <a:rPr lang="en-US" b="1" dirty="0"/>
              <a:t>Popular Extensions</a:t>
            </a:r>
            <a:endParaRPr lang="en-US" dirty="0"/>
          </a:p>
          <a:p>
            <a:pPr lvl="1"/>
            <a:r>
              <a:rPr lang="en-US" dirty="0"/>
              <a:t>Python, </a:t>
            </a:r>
            <a:r>
              <a:rPr lang="en-US" dirty="0" err="1"/>
              <a:t>GitLens</a:t>
            </a:r>
            <a:r>
              <a:rPr lang="en-US" dirty="0"/>
              <a:t>, Bracket Pair Colorizer, etc.</a:t>
            </a:r>
          </a:p>
        </p:txBody>
      </p:sp>
    </p:spTree>
    <p:extLst>
      <p:ext uri="{BB962C8B-B14F-4D97-AF65-F5344CB8AC3E}">
        <p14:creationId xmlns:p14="http://schemas.microsoft.com/office/powerpoint/2010/main" val="41794364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normAutofit/>
          </a:bodyPr>
          <a:lstStyle/>
          <a:p>
            <a:r>
              <a:rPr lang="en-US" b="1" i="0" dirty="0">
                <a:effectLst/>
                <a:latin typeface="Söhne"/>
              </a:rPr>
              <a:t>Virtual Environments</a:t>
            </a:r>
            <a:br>
              <a:rPr lang="en-US" b="1" i="0" dirty="0">
                <a:effectLst/>
                <a:latin typeface="Söhne"/>
              </a:rPr>
            </a:br>
            <a:r>
              <a:rPr lang="en-US" sz="3200" b="1" i="0" dirty="0">
                <a:effectLst/>
                <a:latin typeface="Söhne"/>
              </a:rPr>
              <a:t>VENV</a:t>
            </a:r>
            <a:endParaRPr lang="en-US" b="1" i="0" dirty="0">
              <a:effectLst/>
              <a:latin typeface="Söhne"/>
            </a:endParaRP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b="1" i="0" dirty="0">
                <a:effectLst/>
              </a:rPr>
              <a:t>What is a Virtual Environment (VENV)?</a:t>
            </a:r>
            <a:endParaRPr lang="en-US" b="0" i="0" dirty="0">
              <a:effectLst/>
            </a:endParaRPr>
          </a:p>
          <a:p>
            <a:pPr marL="742950" lvl="1" indent="-285750" algn="l">
              <a:buFont typeface="Arial" panose="020B0604020202020204" pitchFamily="34" charset="0"/>
              <a:buChar char="•"/>
            </a:pPr>
            <a:r>
              <a:rPr lang="en-US" b="0" i="0" dirty="0">
                <a:effectLst/>
              </a:rPr>
              <a:t>Isolated Python environments for managing dependencies and project configurations</a:t>
            </a:r>
          </a:p>
          <a:p>
            <a:pPr algn="l">
              <a:buFont typeface="Arial" panose="020B0604020202020204" pitchFamily="34" charset="0"/>
              <a:buChar char="•"/>
            </a:pPr>
            <a:r>
              <a:rPr lang="en-US" b="1" i="0" dirty="0">
                <a:effectLst/>
              </a:rPr>
              <a:t>Key Functions</a:t>
            </a:r>
            <a:endParaRPr lang="en-US" b="0" i="0" dirty="0">
              <a:effectLst/>
            </a:endParaRPr>
          </a:p>
          <a:p>
            <a:pPr marL="742950" lvl="1" indent="-285750" algn="l">
              <a:buFont typeface="Arial" panose="020B0604020202020204" pitchFamily="34" charset="0"/>
              <a:buChar char="•"/>
            </a:pPr>
            <a:r>
              <a:rPr lang="en-US" b="1" i="0" dirty="0">
                <a:effectLst/>
              </a:rPr>
              <a:t>Isolation</a:t>
            </a:r>
            <a:endParaRPr lang="en-US" b="0" i="0" dirty="0">
              <a:effectLst/>
            </a:endParaRPr>
          </a:p>
          <a:p>
            <a:pPr marL="1143000" lvl="2" indent="-228600" algn="l">
              <a:buFont typeface="Arial" panose="020B0604020202020204" pitchFamily="34" charset="0"/>
              <a:buChar char="•"/>
            </a:pPr>
            <a:r>
              <a:rPr lang="en-US" b="0" i="0" dirty="0">
                <a:effectLst/>
              </a:rPr>
              <a:t>Keeps project dependencies separate, avoiding conflicts</a:t>
            </a:r>
          </a:p>
          <a:p>
            <a:pPr marL="742950" lvl="1" indent="-285750" algn="l">
              <a:buFont typeface="Arial" panose="020B0604020202020204" pitchFamily="34" charset="0"/>
              <a:buChar char="•"/>
            </a:pPr>
            <a:r>
              <a:rPr lang="en-US" b="1" i="0" dirty="0">
                <a:effectLst/>
              </a:rPr>
              <a:t>Dependency Management</a:t>
            </a:r>
            <a:endParaRPr lang="en-US" b="0" i="0" dirty="0">
              <a:effectLst/>
            </a:endParaRPr>
          </a:p>
          <a:p>
            <a:pPr marL="1143000" lvl="2" indent="-228600" algn="l">
              <a:buFont typeface="Arial" panose="020B0604020202020204" pitchFamily="34" charset="0"/>
              <a:buChar char="•"/>
            </a:pPr>
            <a:r>
              <a:rPr lang="en-US" b="0" i="0" dirty="0">
                <a:effectLst/>
              </a:rPr>
              <a:t>Facilitates installation and version control of project-specific packages</a:t>
            </a:r>
          </a:p>
          <a:p>
            <a:pPr marL="742950" lvl="1" indent="-285750" algn="l">
              <a:buFont typeface="Arial" panose="020B0604020202020204" pitchFamily="34" charset="0"/>
              <a:buChar char="•"/>
            </a:pPr>
            <a:r>
              <a:rPr lang="en-US" b="1" i="0" dirty="0">
                <a:effectLst/>
              </a:rPr>
              <a:t>Portability</a:t>
            </a:r>
            <a:endParaRPr lang="en-US" b="0" i="0" dirty="0">
              <a:effectLst/>
            </a:endParaRPr>
          </a:p>
          <a:p>
            <a:pPr marL="1143000" lvl="2" indent="-228600" algn="l">
              <a:buFont typeface="Arial" panose="020B0604020202020204" pitchFamily="34" charset="0"/>
              <a:buChar char="•"/>
            </a:pPr>
            <a:r>
              <a:rPr lang="en-US" b="0" i="0" dirty="0">
                <a:effectLst/>
              </a:rPr>
              <a:t>Ensures consistent execution across different environments</a:t>
            </a:r>
            <a:endParaRPr lang="en-US" dirty="0"/>
          </a:p>
        </p:txBody>
      </p:sp>
    </p:spTree>
    <p:extLst>
      <p:ext uri="{BB962C8B-B14F-4D97-AF65-F5344CB8AC3E}">
        <p14:creationId xmlns:p14="http://schemas.microsoft.com/office/powerpoint/2010/main" val="1242016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8305-F81F-4997-9B8E-F64770EA2D58}"/>
              </a:ext>
            </a:extLst>
          </p:cNvPr>
          <p:cNvSpPr>
            <a:spLocks noGrp="1"/>
          </p:cNvSpPr>
          <p:nvPr>
            <p:ph type="title"/>
          </p:nvPr>
        </p:nvSpPr>
        <p:spPr/>
        <p:txBody>
          <a:bodyPr>
            <a:normAutofit/>
          </a:bodyPr>
          <a:lstStyle/>
          <a:p>
            <a:r>
              <a:rPr lang="en-US" b="1" i="0" dirty="0">
                <a:effectLst/>
                <a:latin typeface="Söhne"/>
              </a:rPr>
              <a:t>Virtual Environments</a:t>
            </a:r>
            <a:br>
              <a:rPr lang="en-US" b="1" i="0" dirty="0">
                <a:effectLst/>
                <a:latin typeface="Söhne"/>
              </a:rPr>
            </a:br>
            <a:r>
              <a:rPr lang="en-US" sz="3200" b="1" i="0" dirty="0">
                <a:effectLst/>
                <a:latin typeface="Söhne"/>
              </a:rPr>
              <a:t>VENV</a:t>
            </a:r>
            <a:endParaRPr lang="en-US" b="1" i="0" dirty="0">
              <a:effectLst/>
              <a:latin typeface="Söhne"/>
            </a:endParaRPr>
          </a:p>
        </p:txBody>
      </p:sp>
      <p:sp>
        <p:nvSpPr>
          <p:cNvPr id="4" name="Content Placeholder 2">
            <a:extLst>
              <a:ext uri="{FF2B5EF4-FFF2-40B4-BE49-F238E27FC236}">
                <a16:creationId xmlns:a16="http://schemas.microsoft.com/office/drawing/2014/main" id="{0E403885-CA04-4A94-AD22-F125F84C59B1}"/>
              </a:ext>
            </a:extLst>
          </p:cNvPr>
          <p:cNvSpPr txBox="1">
            <a:spLocks/>
          </p:cNvSpPr>
          <p:nvPr/>
        </p:nvSpPr>
        <p:spPr>
          <a:xfrm>
            <a:off x="990600" y="1978025"/>
            <a:ext cx="108681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b="1" i="0" dirty="0">
                <a:effectLst/>
              </a:rPr>
              <a:t>Basic Commands</a:t>
            </a:r>
          </a:p>
          <a:p>
            <a:pPr lvl="1"/>
            <a:r>
              <a:rPr lang="en-US" i="0" dirty="0">
                <a:effectLst/>
              </a:rPr>
              <a:t>Create a Virtual Environment</a:t>
            </a:r>
          </a:p>
          <a:p>
            <a:pPr lvl="2"/>
            <a:r>
              <a:rPr lang="en-US" dirty="0">
                <a:latin typeface="Courier New" panose="02070309020205020404" pitchFamily="49" charset="0"/>
                <a:cs typeface="Courier New" panose="02070309020205020404" pitchFamily="49" charset="0"/>
              </a:rPr>
              <a:t>python -m </a:t>
            </a:r>
            <a:r>
              <a:rPr lang="en-US" dirty="0" err="1">
                <a:latin typeface="Courier New" panose="02070309020205020404" pitchFamily="49" charset="0"/>
                <a:cs typeface="Courier New" panose="02070309020205020404" pitchFamily="49" charset="0"/>
              </a:rPr>
              <a:t>venv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myenv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Activate the Virtual Environment</a:t>
            </a:r>
          </a:p>
          <a:p>
            <a:pPr lvl="2"/>
            <a:r>
              <a:rPr lang="en-US" dirty="0">
                <a:cs typeface="Courier New" panose="02070309020205020404" pitchFamily="49" charset="0"/>
              </a:rPr>
              <a:t>Windows: </a:t>
            </a:r>
            <a:r>
              <a:rPr lang="en-US" dirty="0" err="1">
                <a:latin typeface="Courier New" panose="02070309020205020404" pitchFamily="49" charset="0"/>
                <a:cs typeface="Courier New" panose="02070309020205020404" pitchFamily="49" charset="0"/>
              </a:rPr>
              <a:t>myenv</a:t>
            </a:r>
            <a:r>
              <a:rPr lang="en-US" dirty="0">
                <a:latin typeface="Courier New" panose="02070309020205020404" pitchFamily="49" charset="0"/>
                <a:cs typeface="Courier New" panose="02070309020205020404" pitchFamily="49" charset="0"/>
              </a:rPr>
              <a:t>\Scripts\activate</a:t>
            </a:r>
          </a:p>
          <a:p>
            <a:pPr lvl="2"/>
            <a:r>
              <a:rPr lang="en-US" dirty="0">
                <a:cs typeface="Courier New" panose="02070309020205020404" pitchFamily="49" charset="0"/>
              </a:rPr>
              <a:t>Unix or MacOS: </a:t>
            </a:r>
            <a:r>
              <a:rPr lang="en-US" dirty="0">
                <a:latin typeface="Courier New" panose="02070309020205020404" pitchFamily="49" charset="0"/>
                <a:cs typeface="Courier New" panose="02070309020205020404" pitchFamily="49" charset="0"/>
              </a:rPr>
              <a:t>source </a:t>
            </a:r>
            <a:r>
              <a:rPr lang="en-US" dirty="0" err="1">
                <a:latin typeface="Courier New" panose="02070309020205020404" pitchFamily="49" charset="0"/>
                <a:cs typeface="Courier New" panose="02070309020205020404" pitchFamily="49" charset="0"/>
              </a:rPr>
              <a:t>myenv</a:t>
            </a:r>
            <a:r>
              <a:rPr lang="en-US" dirty="0">
                <a:latin typeface="Courier New" panose="02070309020205020404" pitchFamily="49" charset="0"/>
                <a:cs typeface="Courier New" panose="02070309020205020404" pitchFamily="49" charset="0"/>
              </a:rPr>
              <a:t>/bin/activate</a:t>
            </a:r>
          </a:p>
          <a:p>
            <a:pPr lvl="1"/>
            <a:r>
              <a:rPr lang="en-US" dirty="0">
                <a:cs typeface="Courier New" panose="02070309020205020404" pitchFamily="49" charset="0"/>
              </a:rPr>
              <a:t>Deactivate the Virtual Environment</a:t>
            </a:r>
          </a:p>
          <a:p>
            <a:pPr lvl="2"/>
            <a:r>
              <a:rPr lang="en-US" dirty="0">
                <a:latin typeface="Courier New" panose="02070309020205020404" pitchFamily="49" charset="0"/>
                <a:cs typeface="Courier New" panose="02070309020205020404" pitchFamily="49" charset="0"/>
              </a:rPr>
              <a:t>deactivate</a:t>
            </a:r>
          </a:p>
          <a:p>
            <a:pPr lvl="1"/>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2520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1026" name="Picture 2" descr="100+ Creative Presentation Ideas to Engage Your Audience">
            <a:extLst>
              <a:ext uri="{FF2B5EF4-FFF2-40B4-BE49-F238E27FC236}">
                <a16:creationId xmlns:a16="http://schemas.microsoft.com/office/drawing/2014/main" id="{32B4130B-FEB1-46F2-923A-88977B1FD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3617"/>
            <a:ext cx="12192000" cy="317076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82880" y="5014383"/>
            <a:ext cx="11826240" cy="96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4267" b="1" dirty="0">
                <a:latin typeface="Calibri" panose="020F0502020204030204" pitchFamily="34" charset="0"/>
                <a:cs typeface="Calibri" panose="020F0502020204030204" pitchFamily="34" charset="0"/>
              </a:rPr>
              <a:t>Any Questions?</a:t>
            </a:r>
          </a:p>
        </p:txBody>
      </p:sp>
    </p:spTree>
    <p:extLst>
      <p:ext uri="{BB962C8B-B14F-4D97-AF65-F5344CB8AC3E}">
        <p14:creationId xmlns:p14="http://schemas.microsoft.com/office/powerpoint/2010/main" val="1196472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E072-F62B-4C37-9F76-39AFEF6E97B1}"/>
              </a:ext>
            </a:extLst>
          </p:cNvPr>
          <p:cNvSpPr>
            <a:spLocks noGrp="1"/>
          </p:cNvSpPr>
          <p:nvPr>
            <p:ph type="title"/>
          </p:nvPr>
        </p:nvSpPr>
        <p:spPr/>
        <p:txBody>
          <a:bodyPr/>
          <a:lstStyle/>
          <a:p>
            <a:r>
              <a:rPr lang="en-US" b="1" i="0" dirty="0">
                <a:effectLst/>
                <a:latin typeface="Söhne"/>
              </a:rPr>
              <a:t>References</a:t>
            </a:r>
            <a:endParaRPr lang="en-US" dirty="0"/>
          </a:p>
        </p:txBody>
      </p:sp>
      <p:sp>
        <p:nvSpPr>
          <p:cNvPr id="3" name="Content Placeholder 2">
            <a:extLst>
              <a:ext uri="{FF2B5EF4-FFF2-40B4-BE49-F238E27FC236}">
                <a16:creationId xmlns:a16="http://schemas.microsoft.com/office/drawing/2014/main" id="{363AD786-BD9D-4EFD-A305-B331E7560194}"/>
              </a:ext>
            </a:extLst>
          </p:cNvPr>
          <p:cNvSpPr>
            <a:spLocks noGrp="1"/>
          </p:cNvSpPr>
          <p:nvPr>
            <p:ph idx="1"/>
          </p:nvPr>
        </p:nvSpPr>
        <p:spPr/>
        <p:txBody>
          <a:bodyPr>
            <a:normAutofit/>
          </a:bodyPr>
          <a:lstStyle/>
          <a:p>
            <a:pPr algn="l">
              <a:buFont typeface="+mj-lt"/>
              <a:buAutoNum type="arabicPeriod"/>
            </a:pPr>
            <a:r>
              <a:rPr lang="en-US" sz="2000" b="0" i="0" dirty="0">
                <a:effectLst/>
                <a:latin typeface="Söhne"/>
              </a:rPr>
              <a:t>Asgharpoor, A. (Fall 2023). "Programming Essentials" Course Material.</a:t>
            </a:r>
          </a:p>
          <a:p>
            <a:pPr algn="l">
              <a:buFont typeface="+mj-lt"/>
              <a:buAutoNum type="arabicPeriod"/>
            </a:pPr>
            <a:r>
              <a:rPr lang="en-US" sz="2000" b="0" i="0" dirty="0">
                <a:effectLst/>
                <a:latin typeface="Söhne"/>
              </a:rPr>
              <a:t>Python Official Documentation. Retrieved from </a:t>
            </a:r>
            <a:r>
              <a:rPr lang="en-US" sz="2000" b="0" i="0" u="none" strike="noStrike" dirty="0">
                <a:solidFill>
                  <a:srgbClr val="D1D5DB"/>
                </a:solidFill>
                <a:effectLst/>
                <a:latin typeface="Söhne"/>
                <a:hlinkClick r:id="rId2"/>
              </a:rPr>
              <a:t>https://www.python.org/doc/</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GitHub Documentation. Retrieved from </a:t>
            </a:r>
            <a:r>
              <a:rPr lang="en-US" sz="2000" b="0" i="0" u="none" strike="noStrike" dirty="0">
                <a:solidFill>
                  <a:srgbClr val="D1D5DB"/>
                </a:solidFill>
                <a:effectLst/>
                <a:latin typeface="Söhne"/>
                <a:hlinkClick r:id="rId3"/>
              </a:rPr>
              <a:t>https://docs.github.com/en</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Kaggle Documentation. Retrieved from </a:t>
            </a:r>
            <a:r>
              <a:rPr lang="en-US" sz="2000" b="0" i="0" u="none" strike="noStrike" dirty="0">
                <a:solidFill>
                  <a:srgbClr val="D1D5DB"/>
                </a:solidFill>
                <a:effectLst/>
                <a:latin typeface="Söhne"/>
                <a:hlinkClick r:id="rId4"/>
              </a:rPr>
              <a:t>https://www.kaggle.com/docs</a:t>
            </a:r>
            <a:endParaRPr lang="en-US" sz="2000" b="0" i="0" dirty="0">
              <a:solidFill>
                <a:srgbClr val="D1D5DB"/>
              </a:solidFill>
              <a:effectLst/>
              <a:latin typeface="Söhne"/>
            </a:endParaRPr>
          </a:p>
          <a:p>
            <a:pPr algn="l">
              <a:buFont typeface="+mj-lt"/>
              <a:buAutoNum type="arabicPeriod"/>
            </a:pPr>
            <a:r>
              <a:rPr lang="en-US" sz="2000" b="0" i="0" dirty="0" err="1">
                <a:effectLst/>
                <a:latin typeface="Söhne"/>
              </a:rPr>
              <a:t>Jupyter</a:t>
            </a:r>
            <a:r>
              <a:rPr lang="en-US" sz="2000" b="0" i="0" dirty="0">
                <a:effectLst/>
                <a:latin typeface="Söhne"/>
              </a:rPr>
              <a:t> Documentation. Retrieved from </a:t>
            </a:r>
            <a:r>
              <a:rPr lang="en-US" sz="2000" b="0" i="0" u="none" strike="noStrike" dirty="0">
                <a:solidFill>
                  <a:srgbClr val="D1D5DB"/>
                </a:solidFill>
                <a:effectLst/>
                <a:latin typeface="Söhne"/>
                <a:hlinkClick r:id="rId5"/>
              </a:rPr>
              <a:t>https://jupyter-notebook.readthedocs.io/</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Real Python. (n.d.). "Python Basics: A Practical Introduction to Python 3." Retrieved from </a:t>
            </a:r>
            <a:r>
              <a:rPr lang="en-US" sz="2000" b="0" i="0" u="none" strike="noStrike" dirty="0">
                <a:solidFill>
                  <a:srgbClr val="D1D5DB"/>
                </a:solidFill>
                <a:effectLst/>
                <a:latin typeface="Söhne"/>
                <a:hlinkClick r:id="rId6"/>
              </a:rPr>
              <a:t>https://realpython.com/python-basics/</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W3Schools. (n.d.). "Python Tutorial." Retrieved from </a:t>
            </a:r>
            <a:r>
              <a:rPr lang="en-US" sz="2000" b="0" i="0" u="none" strike="noStrike" dirty="0">
                <a:solidFill>
                  <a:srgbClr val="D1D5DB"/>
                </a:solidFill>
                <a:effectLst/>
                <a:latin typeface="Söhne"/>
                <a:hlinkClick r:id="rId7"/>
              </a:rPr>
              <a:t>https://www.w3schools.com/python/</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Stack Overflow. (n.d.). </a:t>
            </a:r>
            <a:r>
              <a:rPr lang="en-US" sz="2000" b="0" i="0" u="none" strike="noStrike" dirty="0">
                <a:solidFill>
                  <a:srgbClr val="D1D5DB"/>
                </a:solidFill>
                <a:effectLst/>
                <a:latin typeface="Söhne"/>
                <a:hlinkClick r:id="rId8"/>
              </a:rPr>
              <a:t>https://stackoverflow.com/</a:t>
            </a:r>
            <a:endParaRPr lang="en-US" sz="2000" b="0" i="0" dirty="0">
              <a:solidFill>
                <a:srgbClr val="D1D5DB"/>
              </a:solidFill>
              <a:effectLst/>
              <a:latin typeface="Söhne"/>
            </a:endParaRPr>
          </a:p>
          <a:p>
            <a:endParaRPr lang="en-US" sz="2000" dirty="0"/>
          </a:p>
        </p:txBody>
      </p:sp>
    </p:spTree>
    <p:extLst>
      <p:ext uri="{BB962C8B-B14F-4D97-AF65-F5344CB8AC3E}">
        <p14:creationId xmlns:p14="http://schemas.microsoft.com/office/powerpoint/2010/main" val="3713831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E072-F62B-4C37-9F76-39AFEF6E97B1}"/>
              </a:ext>
            </a:extLst>
          </p:cNvPr>
          <p:cNvSpPr>
            <a:spLocks noGrp="1"/>
          </p:cNvSpPr>
          <p:nvPr>
            <p:ph type="title"/>
          </p:nvPr>
        </p:nvSpPr>
        <p:spPr/>
        <p:txBody>
          <a:bodyPr/>
          <a:lstStyle/>
          <a:p>
            <a:r>
              <a:rPr lang="en-US" b="1" i="0" dirty="0">
                <a:effectLst/>
                <a:latin typeface="Söhne"/>
              </a:rPr>
              <a:t>References</a:t>
            </a:r>
            <a:endParaRPr lang="en-US" dirty="0"/>
          </a:p>
        </p:txBody>
      </p:sp>
      <p:sp>
        <p:nvSpPr>
          <p:cNvPr id="3" name="Content Placeholder 2">
            <a:extLst>
              <a:ext uri="{FF2B5EF4-FFF2-40B4-BE49-F238E27FC236}">
                <a16:creationId xmlns:a16="http://schemas.microsoft.com/office/drawing/2014/main" id="{363AD786-BD9D-4EFD-A305-B331E7560194}"/>
              </a:ext>
            </a:extLst>
          </p:cNvPr>
          <p:cNvSpPr>
            <a:spLocks noGrp="1"/>
          </p:cNvSpPr>
          <p:nvPr>
            <p:ph idx="1"/>
          </p:nvPr>
        </p:nvSpPr>
        <p:spPr/>
        <p:txBody>
          <a:bodyPr>
            <a:normAutofit lnSpcReduction="10000"/>
          </a:bodyPr>
          <a:lstStyle/>
          <a:p>
            <a:pPr algn="l">
              <a:buFont typeface="+mj-lt"/>
              <a:buAutoNum type="arabicPeriod"/>
            </a:pPr>
            <a:r>
              <a:rPr lang="en-US" sz="2000" b="0" i="0" dirty="0" err="1">
                <a:effectLst/>
                <a:latin typeface="Söhne"/>
              </a:rPr>
              <a:t>VanderPlas</a:t>
            </a:r>
            <a:r>
              <a:rPr lang="en-US" sz="2000" b="0" i="0" dirty="0">
                <a:effectLst/>
                <a:latin typeface="Söhne"/>
              </a:rPr>
              <a:t>, J. (2016). "Python Data Science Handbook." O'Reilly Media.</a:t>
            </a:r>
          </a:p>
          <a:p>
            <a:pPr algn="l">
              <a:buFont typeface="+mj-lt"/>
              <a:buAutoNum type="arabicPeriod"/>
            </a:pPr>
            <a:r>
              <a:rPr lang="en-US" sz="2000" b="0" i="0" dirty="0">
                <a:effectLst/>
                <a:latin typeface="Söhne"/>
              </a:rPr>
              <a:t>McKinney, W. (2017). "Python for Data Analysis." O'Reilly Media.</a:t>
            </a:r>
          </a:p>
          <a:p>
            <a:pPr algn="l">
              <a:buFont typeface="+mj-lt"/>
              <a:buAutoNum type="arabicPeriod"/>
            </a:pPr>
            <a:r>
              <a:rPr lang="en-US" sz="2000" b="0" i="0" dirty="0">
                <a:effectLst/>
                <a:latin typeface="Söhne"/>
              </a:rPr>
              <a:t>Downey, A. (2015). "Think Python: How to Think Like a Computer Scientist." O'Reilly Media.</a:t>
            </a:r>
          </a:p>
          <a:p>
            <a:pPr algn="l">
              <a:buFont typeface="+mj-lt"/>
              <a:buAutoNum type="arabicPeriod"/>
            </a:pPr>
            <a:r>
              <a:rPr lang="en-US" sz="2000" b="0" i="0" dirty="0">
                <a:effectLst/>
                <a:latin typeface="Söhne"/>
              </a:rPr>
              <a:t>Python Software Foundation. (n.d.). "The Python Standard Library." Retrieved from </a:t>
            </a:r>
            <a:r>
              <a:rPr lang="en-US" sz="2000" b="0" i="0" u="none" strike="noStrike" dirty="0">
                <a:solidFill>
                  <a:srgbClr val="D1D5DB"/>
                </a:solidFill>
                <a:effectLst/>
                <a:latin typeface="Söhne"/>
                <a:hlinkClick r:id="rId2"/>
              </a:rPr>
              <a:t>https://docs.python.org/3/library/</a:t>
            </a:r>
            <a:endParaRPr lang="en-US" sz="2000" b="0" i="0" dirty="0">
              <a:solidFill>
                <a:srgbClr val="D1D5DB"/>
              </a:solidFill>
              <a:effectLst/>
              <a:latin typeface="Söhne"/>
            </a:endParaRPr>
          </a:p>
          <a:p>
            <a:pPr algn="l">
              <a:buFont typeface="+mj-lt"/>
              <a:buAutoNum type="arabicPeriod"/>
            </a:pPr>
            <a:r>
              <a:rPr lang="en-US" sz="2000" b="0" i="0" dirty="0" err="1">
                <a:effectLst/>
                <a:latin typeface="Söhne"/>
              </a:rPr>
              <a:t>Conda</a:t>
            </a:r>
            <a:r>
              <a:rPr lang="en-US" sz="2000" b="0" i="0" dirty="0">
                <a:effectLst/>
                <a:latin typeface="Söhne"/>
              </a:rPr>
              <a:t> Documentation. Retrieved from </a:t>
            </a:r>
            <a:r>
              <a:rPr lang="en-US" sz="2000" b="0" i="0" u="none" strike="noStrike" dirty="0">
                <a:solidFill>
                  <a:srgbClr val="D1D5DB"/>
                </a:solidFill>
                <a:effectLst/>
                <a:latin typeface="Söhne"/>
                <a:hlinkClick r:id="rId3"/>
              </a:rPr>
              <a:t>https://docs.conda.io/</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Real Python. (n.d.). "Python IDEs and Code Editors (Guide)." Retrieved from </a:t>
            </a:r>
            <a:r>
              <a:rPr lang="en-US" sz="2000" b="0" i="0" u="none" strike="noStrike" dirty="0">
                <a:solidFill>
                  <a:srgbClr val="D1D5DB"/>
                </a:solidFill>
                <a:effectLst/>
                <a:latin typeface="Söhne"/>
                <a:hlinkClick r:id="rId4"/>
              </a:rPr>
              <a:t>https://realpython.com/python-ides-code-editors-guide/</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Real Python. (n.d.). "Python Virtual Environments: A Primer." Retrieved from </a:t>
            </a:r>
            <a:r>
              <a:rPr lang="en-US" sz="2000" b="0" i="0" u="none" strike="noStrike" dirty="0">
                <a:solidFill>
                  <a:srgbClr val="D1D5DB"/>
                </a:solidFill>
                <a:effectLst/>
                <a:latin typeface="Söhne"/>
                <a:hlinkClick r:id="rId5"/>
              </a:rPr>
              <a:t>https://realpython.com/python-virtual-environments-a-primer/</a:t>
            </a:r>
            <a:endParaRPr lang="en-US" sz="2000" b="0" i="0" dirty="0">
              <a:solidFill>
                <a:srgbClr val="D1D5DB"/>
              </a:solidFill>
              <a:effectLst/>
              <a:latin typeface="Söhne"/>
            </a:endParaRPr>
          </a:p>
          <a:p>
            <a:pPr algn="l">
              <a:buFont typeface="+mj-lt"/>
              <a:buAutoNum type="arabicPeriod"/>
            </a:pPr>
            <a:r>
              <a:rPr lang="en-US" sz="2000" b="0" i="0" dirty="0">
                <a:effectLst/>
                <a:latin typeface="Söhne"/>
              </a:rPr>
              <a:t>Visual Studio Code Documentation. Retrieved from </a:t>
            </a:r>
            <a:r>
              <a:rPr lang="en-US" sz="2000" b="0" i="0" u="none" strike="noStrike" dirty="0">
                <a:solidFill>
                  <a:srgbClr val="D1D5DB"/>
                </a:solidFill>
                <a:effectLst/>
                <a:latin typeface="Söhne"/>
                <a:hlinkClick r:id="rId6"/>
              </a:rPr>
              <a:t>https://code.visualstudio.com/docs</a:t>
            </a:r>
            <a:endParaRPr lang="en-US" sz="2000" b="0" i="0" u="none" strike="noStrike" dirty="0">
              <a:solidFill>
                <a:srgbClr val="D1D5DB"/>
              </a:solidFill>
              <a:effectLst/>
              <a:latin typeface="Söhne"/>
            </a:endParaRPr>
          </a:p>
          <a:p>
            <a:pPr algn="l">
              <a:buFont typeface="+mj-lt"/>
              <a:buAutoNum type="arabicPeriod"/>
            </a:pPr>
            <a:r>
              <a:rPr lang="en-US" sz="2000" dirty="0">
                <a:latin typeface="Söhne"/>
              </a:rPr>
              <a:t>Images </a:t>
            </a:r>
            <a:r>
              <a:rPr lang="en-US" sz="2000" dirty="0">
                <a:latin typeface="Söhne"/>
                <a:hlinkClick r:id="rId7"/>
              </a:rPr>
              <a:t>https://www.freepik.com/</a:t>
            </a:r>
            <a:endParaRPr lang="en-US" dirty="0"/>
          </a:p>
        </p:txBody>
      </p:sp>
    </p:spTree>
    <p:extLst>
      <p:ext uri="{BB962C8B-B14F-4D97-AF65-F5344CB8AC3E}">
        <p14:creationId xmlns:p14="http://schemas.microsoft.com/office/powerpoint/2010/main" val="2982571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title"/>
          </p:nvPr>
        </p:nvSpPr>
        <p:spPr>
          <a:xfrm>
            <a:off x="0" y="2944400"/>
            <a:ext cx="12192000" cy="969200"/>
          </a:xfrm>
          <a:prstGeom prst="rect">
            <a:avLst/>
          </a:prstGeom>
        </p:spPr>
        <p:txBody>
          <a:bodyPr spcFirstLastPara="1" vert="horz" wrap="square" lIns="121900" tIns="121900" rIns="121900" bIns="121900" rtlCol="0" anchor="ctr" anchorCtr="0">
            <a:noAutofit/>
          </a:bodyPr>
          <a:lstStyle/>
          <a:p>
            <a:r>
              <a:rPr lang="en" b="1" dirty="0">
                <a:solidFill>
                  <a:schemeClr val="bg1"/>
                </a:solidFill>
                <a:latin typeface="Tahoma" panose="020B0604030504040204" pitchFamily="34" charset="0"/>
                <a:ea typeface="Tahoma" panose="020B0604030504040204" pitchFamily="34" charset="0"/>
                <a:cs typeface="Tahoma" panose="020B0604030504040204" pitchFamily="34" charset="0"/>
              </a:rPr>
              <a:t>Thank you for your time and attention </a:t>
            </a:r>
            <a:br>
              <a:rPr lang="en"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Google Shape;306;p41">
            <a:extLst>
              <a:ext uri="{FF2B5EF4-FFF2-40B4-BE49-F238E27FC236}">
                <a16:creationId xmlns:a16="http://schemas.microsoft.com/office/drawing/2014/main" id="{3281CFC6-12A6-47EC-BA58-F5DB681E6D30}"/>
              </a:ext>
            </a:extLst>
          </p:cNvPr>
          <p:cNvSpPr txBox="1">
            <a:spLocks/>
          </p:cNvSpPr>
          <p:nvPr/>
        </p:nvSpPr>
        <p:spPr>
          <a:xfrm>
            <a:off x="101600" y="5354321"/>
            <a:ext cx="7843520" cy="169606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2133" dirty="0">
                <a:solidFill>
                  <a:schemeClr val="bg1"/>
                </a:solidFill>
                <a:latin typeface="Impact" panose="020B0806030902050204" pitchFamily="34" charset="0"/>
                <a:cs typeface="Calibri" panose="020F0502020204030204" pitchFamily="34" charset="0"/>
              </a:rPr>
              <a:t>A.Asgharpoor1993@Gmail.com</a:t>
            </a:r>
          </a:p>
          <a:p>
            <a:pPr algn="l"/>
            <a:r>
              <a:rPr lang="en-US" sz="2133" dirty="0">
                <a:solidFill>
                  <a:schemeClr val="accent1">
                    <a:lumMod val="40000"/>
                    <a:lumOff val="60000"/>
                  </a:schemeClr>
                </a:solidFill>
                <a:latin typeface="Impact" panose="020B080603090205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ArmanAsq.GitHub.io</a:t>
            </a:r>
            <a:endParaRPr lang="en-US" sz="2133" dirty="0">
              <a:solidFill>
                <a:schemeClr val="accent1">
                  <a:lumMod val="40000"/>
                  <a:lumOff val="60000"/>
                </a:schemeClr>
              </a:solidFill>
              <a:latin typeface="Impact" panose="020B0806030902050204" pitchFamily="34" charset="0"/>
              <a:cs typeface="Calibri" panose="020F0502020204030204" pitchFamily="34" charset="0"/>
            </a:endParaRPr>
          </a:p>
          <a:p>
            <a:pPr algn="l"/>
            <a:r>
              <a:rPr lang="en-US" sz="2133" dirty="0">
                <a:solidFill>
                  <a:schemeClr val="accent1">
                    <a:lumMod val="40000"/>
                    <a:lumOff val="60000"/>
                  </a:schemeClr>
                </a:solidFill>
                <a:latin typeface="Impact" panose="020B080603090205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github.com/</a:t>
            </a:r>
            <a:r>
              <a:rPr lang="en-US" sz="2133" dirty="0" err="1">
                <a:solidFill>
                  <a:schemeClr val="accent1">
                    <a:lumMod val="40000"/>
                    <a:lumOff val="60000"/>
                  </a:schemeClr>
                </a:solidFill>
                <a:latin typeface="Impact" panose="020B080603090205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armanasq</a:t>
            </a:r>
            <a:endParaRPr lang="en-US" sz="2133" dirty="0">
              <a:solidFill>
                <a:schemeClr val="accent1">
                  <a:lumMod val="40000"/>
                  <a:lumOff val="60000"/>
                </a:schemeClr>
              </a:solidFill>
              <a:latin typeface="Impact" panose="020B080603090205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057231-3990-414A-8D11-7B7995C21E6F}"/>
              </a:ext>
            </a:extLst>
          </p:cNvPr>
          <p:cNvSpPr/>
          <p:nvPr/>
        </p:nvSpPr>
        <p:spPr>
          <a:xfrm>
            <a:off x="0" y="0"/>
            <a:ext cx="12192000" cy="6858000"/>
          </a:xfrm>
          <a:prstGeom prst="rect">
            <a:avLst/>
          </a:prstGeom>
          <a:solidFill>
            <a:srgbClr val="2CC88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 name="Группа 29">
            <a:extLst>
              <a:ext uri="{FF2B5EF4-FFF2-40B4-BE49-F238E27FC236}">
                <a16:creationId xmlns:a16="http://schemas.microsoft.com/office/drawing/2014/main" id="{12D02F02-B940-42C8-A14A-1A46848168D9}"/>
              </a:ext>
            </a:extLst>
          </p:cNvPr>
          <p:cNvGrpSpPr/>
          <p:nvPr/>
        </p:nvGrpSpPr>
        <p:grpSpPr>
          <a:xfrm>
            <a:off x="-127534" y="-62294"/>
            <a:ext cx="12319534" cy="6920294"/>
            <a:chOff x="-127534" y="-62294"/>
            <a:chExt cx="24570548" cy="13700513"/>
          </a:xfrm>
        </p:grpSpPr>
        <p:grpSp>
          <p:nvGrpSpPr>
            <p:cNvPr id="5" name="Группа 30">
              <a:extLst>
                <a:ext uri="{FF2B5EF4-FFF2-40B4-BE49-F238E27FC236}">
                  <a16:creationId xmlns:a16="http://schemas.microsoft.com/office/drawing/2014/main" id="{CCF58ACF-30E3-4BAC-BE4B-86FD4555E8AC}"/>
                </a:ext>
              </a:extLst>
            </p:cNvPr>
            <p:cNvGrpSpPr/>
            <p:nvPr/>
          </p:nvGrpSpPr>
          <p:grpSpPr>
            <a:xfrm>
              <a:off x="-127534" y="-62294"/>
              <a:ext cx="24570548" cy="13700513"/>
              <a:chOff x="-127534" y="-62294"/>
              <a:chExt cx="24570548" cy="13700513"/>
            </a:xfrm>
          </p:grpSpPr>
          <p:cxnSp>
            <p:nvCxnSpPr>
              <p:cNvPr id="9" name="Прямая соединительная линия 33">
                <a:extLst>
                  <a:ext uri="{FF2B5EF4-FFF2-40B4-BE49-F238E27FC236}">
                    <a16:creationId xmlns:a16="http://schemas.microsoft.com/office/drawing/2014/main" id="{4B95CCCB-C410-4B3F-99C2-8747C3286967}"/>
                  </a:ext>
                </a:extLst>
              </p:cNvPr>
              <p:cNvCxnSpPr>
                <a:cxnSpLocks/>
              </p:cNvCxnSpPr>
              <p:nvPr userDrawn="1"/>
            </p:nvCxnSpPr>
            <p:spPr>
              <a:xfrm>
                <a:off x="0" y="6846863"/>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Полилиния 34">
                <a:extLst>
                  <a:ext uri="{FF2B5EF4-FFF2-40B4-BE49-F238E27FC236}">
                    <a16:creationId xmlns:a16="http://schemas.microsoft.com/office/drawing/2014/main" id="{3BD33A20-6071-4E4C-B086-6B0CA6B6501A}"/>
                  </a:ext>
                </a:extLst>
              </p:cNvPr>
              <p:cNvSpPr/>
              <p:nvPr userDrawn="1"/>
            </p:nvSpPr>
            <p:spPr>
              <a:xfrm>
                <a:off x="2112219"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1" name="Полилиния 35">
                <a:extLst>
                  <a:ext uri="{FF2B5EF4-FFF2-40B4-BE49-F238E27FC236}">
                    <a16:creationId xmlns:a16="http://schemas.microsoft.com/office/drawing/2014/main" id="{6EBF0373-0993-4C7C-8DD4-0B31C547A289}"/>
                  </a:ext>
                </a:extLst>
              </p:cNvPr>
              <p:cNvSpPr/>
              <p:nvPr userDrawn="1"/>
            </p:nvSpPr>
            <p:spPr>
              <a:xfrm>
                <a:off x="8220290"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2" name="Полилиния 36">
                <a:extLst>
                  <a:ext uri="{FF2B5EF4-FFF2-40B4-BE49-F238E27FC236}">
                    <a16:creationId xmlns:a16="http://schemas.microsoft.com/office/drawing/2014/main" id="{A2E436BE-D73B-4576-8571-0A3E6E6172C0}"/>
                  </a:ext>
                </a:extLst>
              </p:cNvPr>
              <p:cNvSpPr/>
              <p:nvPr userDrawn="1"/>
            </p:nvSpPr>
            <p:spPr>
              <a:xfrm>
                <a:off x="14364713" y="-62294"/>
                <a:ext cx="7909994" cy="13700513"/>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3" name="Полилиния 38">
                <a:extLst>
                  <a:ext uri="{FF2B5EF4-FFF2-40B4-BE49-F238E27FC236}">
                    <a16:creationId xmlns:a16="http://schemas.microsoft.com/office/drawing/2014/main" id="{0917FE4B-32FA-4C4E-800B-44D7FF5DEEA9}"/>
                  </a:ext>
                </a:extLst>
              </p:cNvPr>
              <p:cNvSpPr/>
              <p:nvPr userDrawn="1"/>
            </p:nvSpPr>
            <p:spPr>
              <a:xfrm>
                <a:off x="-127534" y="-62294"/>
                <a:ext cx="4041676" cy="7000389"/>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sp>
            <p:nvSpPr>
              <p:cNvPr id="14" name="Полилиния 39">
                <a:extLst>
                  <a:ext uri="{FF2B5EF4-FFF2-40B4-BE49-F238E27FC236}">
                    <a16:creationId xmlns:a16="http://schemas.microsoft.com/office/drawing/2014/main" id="{5C882BE9-362C-4E21-B707-2DEEBAB93838}"/>
                  </a:ext>
                </a:extLst>
              </p:cNvPr>
              <p:cNvSpPr/>
              <p:nvPr userDrawn="1"/>
            </p:nvSpPr>
            <p:spPr>
              <a:xfrm>
                <a:off x="20474507" y="6764562"/>
                <a:ext cx="3968507" cy="6873657"/>
              </a:xfrm>
              <a:custGeom>
                <a:avLst/>
                <a:gdLst>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4" fmla="*/ 4051366 w 10128823"/>
                  <a:gd name="connsiteY4" fmla="*/ 91440 h 6858794"/>
                  <a:gd name="connsiteX0" fmla="*/ 3959926 w 10128823"/>
                  <a:gd name="connsiteY0" fmla="*/ 0 h 6858794"/>
                  <a:gd name="connsiteX1" fmla="*/ 10128823 w 10128823"/>
                  <a:gd name="connsiteY1" fmla="*/ 0 h 6858794"/>
                  <a:gd name="connsiteX2" fmla="*/ 6168897 w 10128823"/>
                  <a:gd name="connsiteY2" fmla="*/ 6858794 h 6858794"/>
                  <a:gd name="connsiteX3" fmla="*/ 0 w 10128823"/>
                  <a:gd name="connsiteY3" fmla="*/ 6858794 h 6858794"/>
                  <a:gd name="connsiteX0" fmla="*/ 10128823 w 10128823"/>
                  <a:gd name="connsiteY0" fmla="*/ 0 h 6858794"/>
                  <a:gd name="connsiteX1" fmla="*/ 6168897 w 10128823"/>
                  <a:gd name="connsiteY1" fmla="*/ 6858794 h 6858794"/>
                  <a:gd name="connsiteX2" fmla="*/ 0 w 10128823"/>
                  <a:gd name="connsiteY2" fmla="*/ 6858794 h 6858794"/>
                  <a:gd name="connsiteX0" fmla="*/ 3959926 w 3959926"/>
                  <a:gd name="connsiteY0" fmla="*/ 0 h 6858794"/>
                  <a:gd name="connsiteX1" fmla="*/ 0 w 3959926"/>
                  <a:gd name="connsiteY1" fmla="*/ 6858794 h 6858794"/>
                </a:gdLst>
                <a:ahLst/>
                <a:cxnLst>
                  <a:cxn ang="0">
                    <a:pos x="connsiteX0" y="connsiteY0"/>
                  </a:cxn>
                  <a:cxn ang="0">
                    <a:pos x="connsiteX1" y="connsiteY1"/>
                  </a:cxn>
                </a:cxnLst>
                <a:rect l="l" t="t" r="r" b="b"/>
                <a:pathLst>
                  <a:path w="3959926" h="6858794">
                    <a:moveTo>
                      <a:pt x="3959926" y="0"/>
                    </a:moveTo>
                    <a:lnTo>
                      <a:pt x="0" y="6858794"/>
                    </a:lnTo>
                  </a:path>
                </a:pathLst>
              </a:cu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b="1"/>
              </a:p>
            </p:txBody>
          </p:sp>
        </p:grpSp>
        <p:cxnSp>
          <p:nvCxnSpPr>
            <p:cNvPr id="6" name="Прямая соединительная линия 31">
              <a:extLst>
                <a:ext uri="{FF2B5EF4-FFF2-40B4-BE49-F238E27FC236}">
                  <a16:creationId xmlns:a16="http://schemas.microsoft.com/office/drawing/2014/main" id="{6750B0F6-7FA6-4C0F-B3CA-3BD244B2D0D8}"/>
                </a:ext>
              </a:extLst>
            </p:cNvPr>
            <p:cNvCxnSpPr>
              <a:cxnSpLocks/>
            </p:cNvCxnSpPr>
            <p:nvPr/>
          </p:nvCxnSpPr>
          <p:spPr>
            <a:xfrm>
              <a:off x="0" y="10288191"/>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32">
              <a:extLst>
                <a:ext uri="{FF2B5EF4-FFF2-40B4-BE49-F238E27FC236}">
                  <a16:creationId xmlns:a16="http://schemas.microsoft.com/office/drawing/2014/main" id="{CED5C193-AF16-4B2C-A71D-5076192E26E4}"/>
                </a:ext>
              </a:extLst>
            </p:cNvPr>
            <p:cNvCxnSpPr>
              <a:cxnSpLocks/>
            </p:cNvCxnSpPr>
            <p:nvPr/>
          </p:nvCxnSpPr>
          <p:spPr>
            <a:xfrm>
              <a:off x="0" y="3429397"/>
              <a:ext cx="24387175" cy="0"/>
            </a:xfrm>
            <a:prstGeom prst="line">
              <a:avLst/>
            </a:prstGeom>
            <a:ln>
              <a:solidFill>
                <a:schemeClr val="tx2">
                  <a:lumMod val="75000"/>
                  <a:lumOff val="25000"/>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66966B-6A10-40BC-BE9A-D767B5FC01F1}"/>
              </a:ext>
            </a:extLst>
          </p:cNvPr>
          <p:cNvSpPr>
            <a:spLocks noGrp="1"/>
          </p:cNvSpPr>
          <p:nvPr>
            <p:ph type="title"/>
          </p:nvPr>
        </p:nvSpPr>
        <p:spPr>
          <a:xfrm>
            <a:off x="0" y="1859753"/>
            <a:ext cx="5772150" cy="1543050"/>
          </a:xfrm>
        </p:spPr>
        <p:txBody>
          <a:bodyPr>
            <a:noAutofit/>
          </a:bodyPr>
          <a:lstStyle/>
          <a:p>
            <a:pPr algn="ctr"/>
            <a:r>
              <a:rPr lang="en-US" sz="6600" b="1" dirty="0">
                <a:solidFill>
                  <a:schemeClr val="bg1"/>
                </a:solidFill>
                <a:latin typeface="Tahoma" panose="020B0604030504040204" pitchFamily="34" charset="0"/>
                <a:ea typeface="Tahoma" panose="020B0604030504040204" pitchFamily="34" charset="0"/>
                <a:cs typeface="Tahoma" panose="020B0604030504040204" pitchFamily="34" charset="0"/>
              </a:rPr>
              <a:t>Coding</a:t>
            </a:r>
            <a:endPar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Placeholder 9">
            <a:extLst>
              <a:ext uri="{FF2B5EF4-FFF2-40B4-BE49-F238E27FC236}">
                <a16:creationId xmlns:a16="http://schemas.microsoft.com/office/drawing/2014/main" id="{537ECF64-63FA-4BFD-91C2-0803D956826E}"/>
              </a:ext>
            </a:extLst>
          </p:cNvPr>
          <p:cNvPicPr>
            <a:picLocks noChangeAspect="1"/>
          </p:cNvPicPr>
          <p:nvPr/>
        </p:nvPicPr>
        <p:blipFill>
          <a:blip r:embed="rId3">
            <a:extLst>
              <a:ext uri="{28A0092B-C50C-407E-A947-70E740481C1C}">
                <a14:useLocalDpi xmlns:a14="http://schemas.microsoft.com/office/drawing/2010/main" val="0"/>
              </a:ext>
            </a:extLst>
          </a:blip>
          <a:srcRect l="763" r="763"/>
          <a:stretch/>
        </p:blipFill>
        <p:spPr>
          <a:xfrm>
            <a:off x="4151347" y="-62294"/>
            <a:ext cx="8168187" cy="6920294"/>
          </a:xfrm>
          <a:custGeom>
            <a:avLst/>
            <a:gdLst>
              <a:gd name="connsiteX0" fmla="*/ 3959927 w 16191193"/>
              <a:gd name="connsiteY0" fmla="*/ 6858795 h 13717588"/>
              <a:gd name="connsiteX1" fmla="*/ 10089457 w 16191193"/>
              <a:gd name="connsiteY1" fmla="*/ 6858795 h 13717588"/>
              <a:gd name="connsiteX2" fmla="*/ 10128825 w 16191193"/>
              <a:gd name="connsiteY2" fmla="*/ 6858795 h 13717588"/>
              <a:gd name="connsiteX3" fmla="*/ 16191193 w 16191193"/>
              <a:gd name="connsiteY3" fmla="*/ 6858795 h 13717588"/>
              <a:gd name="connsiteX4" fmla="*/ 16191193 w 16191193"/>
              <a:gd name="connsiteY4" fmla="*/ 6975118 h 13717588"/>
              <a:gd name="connsiteX5" fmla="*/ 12298425 w 16191193"/>
              <a:gd name="connsiteY5" fmla="*/ 13717588 h 13717588"/>
              <a:gd name="connsiteX6" fmla="*/ 6168898 w 16191193"/>
              <a:gd name="connsiteY6" fmla="*/ 13717588 h 13717588"/>
              <a:gd name="connsiteX7" fmla="*/ 6129529 w 16191193"/>
              <a:gd name="connsiteY7" fmla="*/ 13717588 h 13717588"/>
              <a:gd name="connsiteX8" fmla="*/ 0 w 16191193"/>
              <a:gd name="connsiteY8" fmla="*/ 13717588 h 13717588"/>
              <a:gd name="connsiteX9" fmla="*/ 14049381 w 16191193"/>
              <a:gd name="connsiteY9" fmla="*/ 0 h 13717588"/>
              <a:gd name="connsiteX10" fmla="*/ 16191193 w 16191193"/>
              <a:gd name="connsiteY10" fmla="*/ 0 h 13717588"/>
              <a:gd name="connsiteX11" fmla="*/ 16191193 w 16191193"/>
              <a:gd name="connsiteY11" fmla="*/ 6858794 h 13717588"/>
              <a:gd name="connsiteX12" fmla="*/ 10128825 w 16191193"/>
              <a:gd name="connsiteY12" fmla="*/ 6858794 h 13717588"/>
              <a:gd name="connsiteX13" fmla="*/ 10128825 w 16191193"/>
              <a:gd name="connsiteY13" fmla="*/ 6858794 h 13717588"/>
              <a:gd name="connsiteX14" fmla="*/ 3959926 w 16191193"/>
              <a:gd name="connsiteY14" fmla="*/ 6858794 h 13717588"/>
              <a:gd name="connsiteX15" fmla="*/ 7919853 w 16191193"/>
              <a:gd name="connsiteY15" fmla="*/ 2 h 13717588"/>
              <a:gd name="connsiteX16" fmla="*/ 14049379 w 16191193"/>
              <a:gd name="connsiteY16" fmla="*/ 2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1193" h="13717588">
                <a:moveTo>
                  <a:pt x="3959927" y="6858795"/>
                </a:moveTo>
                <a:lnTo>
                  <a:pt x="10089457" y="6858795"/>
                </a:lnTo>
                <a:lnTo>
                  <a:pt x="10128825" y="6858795"/>
                </a:lnTo>
                <a:lnTo>
                  <a:pt x="16191193" y="6858795"/>
                </a:lnTo>
                <a:lnTo>
                  <a:pt x="16191193" y="6975118"/>
                </a:lnTo>
                <a:lnTo>
                  <a:pt x="12298425" y="13717588"/>
                </a:lnTo>
                <a:lnTo>
                  <a:pt x="6168898" y="13717588"/>
                </a:lnTo>
                <a:lnTo>
                  <a:pt x="6129529" y="13717588"/>
                </a:lnTo>
                <a:lnTo>
                  <a:pt x="0" y="13717588"/>
                </a:lnTo>
                <a:close/>
                <a:moveTo>
                  <a:pt x="14049381" y="0"/>
                </a:moveTo>
                <a:lnTo>
                  <a:pt x="16191193" y="0"/>
                </a:lnTo>
                <a:lnTo>
                  <a:pt x="16191193" y="6858794"/>
                </a:lnTo>
                <a:lnTo>
                  <a:pt x="10128825" y="6858794"/>
                </a:lnTo>
                <a:lnTo>
                  <a:pt x="10128825" y="6858794"/>
                </a:lnTo>
                <a:lnTo>
                  <a:pt x="3959926" y="6858794"/>
                </a:lnTo>
                <a:lnTo>
                  <a:pt x="7919853" y="2"/>
                </a:lnTo>
                <a:lnTo>
                  <a:pt x="14049379" y="2"/>
                </a:lnTo>
                <a:close/>
              </a:path>
            </a:pathLst>
          </a:custGeom>
        </p:spPr>
      </p:pic>
    </p:spTree>
    <p:extLst>
      <p:ext uri="{BB962C8B-B14F-4D97-AF65-F5344CB8AC3E}">
        <p14:creationId xmlns:p14="http://schemas.microsoft.com/office/powerpoint/2010/main" val="3049954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4120</TotalTime>
  <Words>4133</Words>
  <Application>Microsoft Office PowerPoint</Application>
  <PresentationFormat>Widescreen</PresentationFormat>
  <Paragraphs>754</Paragraphs>
  <Slides>89</Slides>
  <Notes>79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Calibri</vt:lpstr>
      <vt:lpstr>Calibri Light</vt:lpstr>
      <vt:lpstr>Courier New</vt:lpstr>
      <vt:lpstr>Impact</vt:lpstr>
      <vt:lpstr>Open Sans</vt:lpstr>
      <vt:lpstr>Poppins</vt:lpstr>
      <vt:lpstr>Söhne</vt:lpstr>
      <vt:lpstr>Stencil</vt:lpstr>
      <vt:lpstr>Tahoma</vt:lpstr>
      <vt:lpstr>Times New Roman</vt:lpstr>
      <vt:lpstr>Wingdings</vt:lpstr>
      <vt:lpstr>Office Theme</vt:lpstr>
      <vt:lpstr>PowerPoint Presentation</vt:lpstr>
      <vt:lpstr>Python   Programming Essentials</vt:lpstr>
      <vt:lpstr>Preliminaries</vt:lpstr>
      <vt:lpstr>PowerPoint Presentation</vt:lpstr>
      <vt:lpstr>PowerPoint Presentation</vt:lpstr>
      <vt:lpstr>Jupyter Notebooks (ipynb)</vt:lpstr>
      <vt:lpstr>Hardware</vt:lpstr>
      <vt:lpstr>Bits and Bytes</vt:lpstr>
      <vt:lpstr>Coding</vt:lpstr>
      <vt:lpstr>Coding</vt:lpstr>
      <vt:lpstr>How Programming Languages Work</vt:lpstr>
      <vt:lpstr>How Programming Languages Work</vt:lpstr>
      <vt:lpstr>Key Concepts </vt:lpstr>
      <vt:lpstr> Understanding Algorithms</vt:lpstr>
      <vt:lpstr>PowerPoint Presentation</vt:lpstr>
      <vt:lpstr>Variables and Data Types</vt:lpstr>
      <vt:lpstr>Naming Variables</vt:lpstr>
      <vt:lpstr>Naming Conventions</vt:lpstr>
      <vt:lpstr>Keywords in Python</vt:lpstr>
      <vt:lpstr>Comments and Documentation</vt:lpstr>
      <vt:lpstr>Indentation and Code Blocks</vt:lpstr>
      <vt:lpstr>Indentation and Code Blocks</vt:lpstr>
      <vt:lpstr>Operators</vt:lpstr>
      <vt:lpstr>Assignment Operators</vt:lpstr>
      <vt:lpstr>Operator Precedence</vt:lpstr>
      <vt:lpstr>PowerPoint Presentation</vt:lpstr>
      <vt:lpstr>Input and Output</vt:lpstr>
      <vt:lpstr>Formatting Output</vt:lpstr>
      <vt:lpstr>Control Flow and Logic</vt:lpstr>
      <vt:lpstr>Data Structures</vt:lpstr>
      <vt:lpstr>Mutability and Order</vt:lpstr>
      <vt:lpstr>Iterable</vt:lpstr>
      <vt:lpstr>Zip and Enumerate</vt:lpstr>
      <vt:lpstr>List Comprehensions</vt:lpstr>
      <vt:lpstr>Functions</vt:lpstr>
      <vt:lpstr>Functions</vt:lpstr>
      <vt:lpstr>Functions</vt:lpstr>
      <vt:lpstr>Functions</vt:lpstr>
      <vt:lpstr>Modules</vt:lpstr>
      <vt:lpstr>Introduction to File Handling</vt:lpstr>
      <vt:lpstr>Opening a File</vt:lpstr>
      <vt:lpstr>Python Library</vt:lpstr>
      <vt:lpstr>Standard Library</vt:lpstr>
      <vt:lpstr>Standard Library</vt:lpstr>
      <vt:lpstr>Third-party library Useful Third-Party Packages</vt:lpstr>
      <vt:lpstr>Third-party library</vt:lpstr>
      <vt:lpstr>Object-Oriented Programming</vt:lpstr>
      <vt:lpstr> Introduction to OOP</vt:lpstr>
      <vt:lpstr>Principles of OOP</vt:lpstr>
      <vt:lpstr>Question - Abstraction in OOP</vt:lpstr>
      <vt:lpstr>Question - Inheritance and Polymorphism</vt:lpstr>
      <vt:lpstr>Function vs. Method vs. Attribute</vt:lpstr>
      <vt:lpstr>PowerPoint Presentation</vt:lpstr>
      <vt:lpstr>Introduction to Classes</vt:lpstr>
      <vt:lpstr>Key Components</vt:lpstr>
      <vt:lpstr>Defining a Class</vt:lpstr>
      <vt:lpstr>Attributes</vt:lpstr>
      <vt:lpstr>Methods</vt:lpstr>
      <vt:lpstr>The Constructor: __init__</vt:lpstr>
      <vt:lpstr>Class and Object</vt:lpstr>
      <vt:lpstr>Question - What Is a Class?</vt:lpstr>
      <vt:lpstr>Question - What Is a Method?</vt:lpstr>
      <vt:lpstr>Question - The Role of the Constructor</vt:lpstr>
      <vt:lpstr>Inheritance in Python</vt:lpstr>
      <vt:lpstr>Introduction to Inheritance</vt:lpstr>
      <vt:lpstr>Introduction to Inheritance</vt:lpstr>
      <vt:lpstr>Introduction to Inheritance</vt:lpstr>
      <vt:lpstr>Introduction to Inheritance</vt:lpstr>
      <vt:lpstr>Decorator </vt:lpstr>
      <vt:lpstr>PowerPoint Presentation</vt:lpstr>
      <vt:lpstr>Integrated Development Environment What is an IDE?</vt:lpstr>
      <vt:lpstr>Integrated Development Environment</vt:lpstr>
      <vt:lpstr>PowerPoint Presentation</vt:lpstr>
      <vt:lpstr>Python Package Installer</vt:lpstr>
      <vt:lpstr>PowerPoint Presentation</vt:lpstr>
      <vt:lpstr>Conda Package Manager</vt:lpstr>
      <vt:lpstr>PowerPoint Presentation</vt:lpstr>
      <vt:lpstr>PowerPoint Presentation</vt:lpstr>
      <vt:lpstr>Python interactive interpreter</vt:lpstr>
      <vt:lpstr>Python interactive interpreter</vt:lpstr>
      <vt:lpstr>PowerPoint Presentation</vt:lpstr>
      <vt:lpstr>Visual Studio Code VS Code</vt:lpstr>
      <vt:lpstr>Visual Studio Code VS Code</vt:lpstr>
      <vt:lpstr>Virtual Environments VENV</vt:lpstr>
      <vt:lpstr>Virtual Environments VENV</vt:lpstr>
      <vt:lpstr>PowerPoint Presentation</vt:lpstr>
      <vt:lpstr>References</vt:lpstr>
      <vt:lpstr>References</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dc:creator>
  <cp:lastModifiedBy>Arman</cp:lastModifiedBy>
  <cp:revision>115</cp:revision>
  <cp:lastPrinted>2023-11-10T18:43:57Z</cp:lastPrinted>
  <dcterms:created xsi:type="dcterms:W3CDTF">2023-08-09T05:29:18Z</dcterms:created>
  <dcterms:modified xsi:type="dcterms:W3CDTF">2023-11-10T20:48:13Z</dcterms:modified>
</cp:coreProperties>
</file>